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.xml" ContentType="application/vnd.openxmlformats-officedocument.presentationml.notesSlid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2.xml" ContentType="application/vnd.openxmlformats-officedocument.presentationml.notesSlide+xml"/>
  <Override PartName="/ppt/charts/chart24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harts/chart25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6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7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8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9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2"/>
  </p:notesMasterIdLst>
  <p:sldIdLst>
    <p:sldId id="256" r:id="rId5"/>
    <p:sldId id="296" r:id="rId6"/>
    <p:sldId id="257" r:id="rId7"/>
    <p:sldId id="258" r:id="rId8"/>
    <p:sldId id="259" r:id="rId9"/>
    <p:sldId id="260" r:id="rId10"/>
    <p:sldId id="261" r:id="rId11"/>
    <p:sldId id="270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1" r:id="rId21"/>
    <p:sldId id="272" r:id="rId22"/>
    <p:sldId id="273" r:id="rId23"/>
    <p:sldId id="294" r:id="rId24"/>
    <p:sldId id="295" r:id="rId25"/>
    <p:sldId id="276" r:id="rId26"/>
    <p:sldId id="277" r:id="rId27"/>
    <p:sldId id="291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93" r:id="rId38"/>
    <p:sldId id="292" r:id="rId39"/>
    <p:sldId id="289" r:id="rId40"/>
    <p:sldId id="290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633120-84CF-F9FB-3B5F-3E9C7BC808FE}" name="Shana Christrup" initials="SC" userId="S::shana.christrup@accessiblemeds.org::2d844a29-e92b-4f39-80af-f7ea06d255f4" providerId="AD"/>
  <p188:author id="{956CF821-4FF6-C4F7-B437-137CE3D55001}" name="Ericka Nguyen" initials="EN" userId="S::Comms.Temp@accessiblemeds.org::17702d90-4754-4f5f-82ac-1015867a0565" providerId="AD"/>
  <p188:author id="{0C11E13C-AECC-787D-012A-2F9627696571}" name="Zachary Zalewski" initials="" userId="S::zachary.zalewski@accessiblemeds.org::7ed69df3-8304-4370-bf06-fc1c69208dc9" providerId="AD"/>
  <p188:author id="{B86BF873-729A-FFC2-C456-D52B56252016}" name="Ashley Henyan" initials="" userId="S::ashley.henyan@accessiblemeds.org::30488952-2537-4355-89d5-3bf6a0ed4ab2" providerId="AD"/>
  <p188:author id="{E3A95593-A631-26C2-B3FB-567CD87F30EC}" name="Paula Witt" initials="" userId="S::paula.witt@accessiblemeds.org::59555bf2-23a8-4c8f-803c-b6da36c2daa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5BA3"/>
    <a:srgbClr val="595959"/>
    <a:srgbClr val="BFBFBF"/>
    <a:srgbClr val="0ECAD4"/>
    <a:srgbClr val="FF7700"/>
    <a:srgbClr val="74BC44"/>
    <a:srgbClr val="0A8754"/>
    <a:srgbClr val="CAEEFB"/>
    <a:srgbClr val="16325A"/>
    <a:srgbClr val="1F80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B727C0-17BD-C344-9938-04F54E9CEAAE}" v="69" dt="2026-09-04T11:45:35.8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18"/>
    <p:restoredTop sz="94658"/>
  </p:normalViewPr>
  <p:slideViewPr>
    <p:cSldViewPr snapToGrid="0">
      <p:cViewPr varScale="1">
        <p:scale>
          <a:sx n="109" d="100"/>
          <a:sy n="109" d="100"/>
        </p:scale>
        <p:origin x="216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r>
              <a:rPr lang="en-US"/>
              <a:t>Annual Savings from Generics and Biosimilars ($B)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Generics</c:v>
                </c:pt>
              </c:strCache>
            </c:strRef>
          </c:tx>
          <c:spPr>
            <a:solidFill>
              <a:srgbClr val="0F5BA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Sheet1!$B$2:$B$11</c:f>
              <c:numCache>
                <c:formatCode>0.0</c:formatCode>
                <c:ptCount val="10"/>
                <c:pt idx="0">
                  <c:v>241.9</c:v>
                </c:pt>
                <c:pt idx="1">
                  <c:v>265.8</c:v>
                </c:pt>
                <c:pt idx="2">
                  <c:v>287.5</c:v>
                </c:pt>
                <c:pt idx="3">
                  <c:v>315.10000000000002</c:v>
                </c:pt>
                <c:pt idx="4">
                  <c:v>335.8</c:v>
                </c:pt>
                <c:pt idx="5">
                  <c:v>363.7</c:v>
                </c:pt>
                <c:pt idx="6">
                  <c:v>394.6</c:v>
                </c:pt>
                <c:pt idx="7">
                  <c:v>427.6</c:v>
                </c:pt>
                <c:pt idx="8">
                  <c:v>446.8</c:v>
                </c:pt>
                <c:pt idx="9">
                  <c:v>470.6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4B-A843-A876-807B661136F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Biosimilars</c:v>
                </c:pt>
              </c:strCache>
            </c:strRef>
          </c:tx>
          <c:spPr>
            <a:solidFill>
              <a:srgbClr val="74BC4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2.4122804703419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182-9F4B-8CFD-AA012EDC17D7}"/>
                </c:ext>
              </c:extLst>
            </c:dLbl>
            <c:dLbl>
              <c:idx val="1"/>
              <c:layout>
                <c:manualLayout>
                  <c:x val="0"/>
                  <c:y val="2.4122804703419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182-9F4B-8CFD-AA012EDC17D7}"/>
                </c:ext>
              </c:extLst>
            </c:dLbl>
            <c:dLbl>
              <c:idx val="2"/>
              <c:layout>
                <c:manualLayout>
                  <c:x val="0"/>
                  <c:y val="2.4122804703419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182-9F4B-8CFD-AA012EDC17D7}"/>
                </c:ext>
              </c:extLst>
            </c:dLbl>
            <c:dLbl>
              <c:idx val="3"/>
              <c:layout>
                <c:manualLayout>
                  <c:x val="0"/>
                  <c:y val="2.4122804703419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182-9F4B-8CFD-AA012EDC17D7}"/>
                </c:ext>
              </c:extLst>
            </c:dLbl>
            <c:dLbl>
              <c:idx val="4"/>
              <c:layout>
                <c:manualLayout>
                  <c:x val="-8.856580457753038E-17"/>
                  <c:y val="2.1442493069706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182-9F4B-8CFD-AA012EDC17D7}"/>
                </c:ext>
              </c:extLst>
            </c:dLbl>
            <c:dLbl>
              <c:idx val="5"/>
              <c:layout>
                <c:manualLayout>
                  <c:x val="0"/>
                  <c:y val="2.68031163371325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182-9F4B-8CFD-AA012EDC17D7}"/>
                </c:ext>
              </c:extLst>
            </c:dLbl>
            <c:dLbl>
              <c:idx val="6"/>
              <c:layout>
                <c:manualLayout>
                  <c:x val="-8.856580457753038E-17"/>
                  <c:y val="1.6081869802279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182-9F4B-8CFD-AA012EDC17D7}"/>
                </c:ext>
              </c:extLst>
            </c:dLbl>
            <c:dLbl>
              <c:idx val="7"/>
              <c:layout>
                <c:manualLayout>
                  <c:x val="0"/>
                  <c:y val="8.04093490113976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182-9F4B-8CFD-AA012EDC17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Sheet1!$C$2:$C$11</c:f>
              <c:numCache>
                <c:formatCode>0.0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0.5</c:v>
                </c:pt>
                <c:pt idx="3">
                  <c:v>1.9</c:v>
                </c:pt>
                <c:pt idx="4">
                  <c:v>4.2</c:v>
                </c:pt>
                <c:pt idx="5">
                  <c:v>7.3</c:v>
                </c:pt>
                <c:pt idx="6">
                  <c:v>9.4</c:v>
                </c:pt>
                <c:pt idx="7">
                  <c:v>12.4</c:v>
                </c:pt>
                <c:pt idx="8">
                  <c:v>20.2</c:v>
                </c:pt>
                <c:pt idx="9">
                  <c:v>25.4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82-9F4B-8CFD-AA012EDC17D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Sheet1!$D$2:$D$11</c:f>
              <c:numCache>
                <c:formatCode>0.0</c:formatCode>
                <c:ptCount val="10"/>
                <c:pt idx="0">
                  <c:v>242</c:v>
                </c:pt>
                <c:pt idx="1">
                  <c:v>266</c:v>
                </c:pt>
                <c:pt idx="2">
                  <c:v>288</c:v>
                </c:pt>
                <c:pt idx="3">
                  <c:v>317</c:v>
                </c:pt>
                <c:pt idx="4">
                  <c:v>340</c:v>
                </c:pt>
                <c:pt idx="5">
                  <c:v>371</c:v>
                </c:pt>
                <c:pt idx="6">
                  <c:v>404</c:v>
                </c:pt>
                <c:pt idx="7">
                  <c:v>440</c:v>
                </c:pt>
                <c:pt idx="8">
                  <c:v>467</c:v>
                </c:pt>
                <c:pt idx="9">
                  <c:v>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82-9F4B-8CFD-AA012EDC17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301591696"/>
        <c:axId val="1301593408"/>
      </c:barChart>
      <c:catAx>
        <c:axId val="13015916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r>
                  <a:rPr lang="en-US"/>
                  <a:t>Years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301593408"/>
        <c:crosses val="autoZero"/>
        <c:auto val="1"/>
        <c:lblAlgn val="ctr"/>
        <c:lblOffset val="100"/>
        <c:noMultiLvlLbl val="0"/>
      </c:catAx>
      <c:valAx>
        <c:axId val="1301593408"/>
        <c:scaling>
          <c:orientation val="minMax"/>
          <c:max val="5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r>
                  <a:rPr lang="en-US"/>
                  <a:t>Annual savings ($B)</a:t>
                </a:r>
              </a:p>
            </c:rich>
          </c:tx>
          <c:layout>
            <c:manualLayout>
              <c:xMode val="edge"/>
              <c:yMode val="edge"/>
              <c:x val="2.4154589371980675E-3"/>
              <c:y val="0.317631490918070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301591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43902335577618012"/>
          <c:y val="0.92596409437651628"/>
          <c:w val="0.19683242040397125"/>
          <c:h val="5.79540358212042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r>
              <a:rPr lang="en-US" b="0" i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Number of Patents Asserted Against 30 Biosimilars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Patents Asserted Agaisnt 30 Biosimilars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F5BA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1B9-784B-8693-22B144353FDD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1B9-784B-8693-22B144353FDD}"/>
              </c:ext>
            </c:extLst>
          </c:dPt>
          <c:dPt>
            <c:idx val="2"/>
            <c:invertIfNegative val="0"/>
            <c:bubble3D val="0"/>
            <c:spPr>
              <a:solidFill>
                <a:srgbClr val="0A316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1B9-784B-8693-22B144353F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UK</c:v>
                </c:pt>
                <c:pt idx="1">
                  <c:v>Canada</c:v>
                </c:pt>
                <c:pt idx="2">
                  <c:v>U.S.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24</c:v>
                </c:pt>
                <c:pt idx="1">
                  <c:v>46</c:v>
                </c:pt>
                <c:pt idx="2">
                  <c:v>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B9-784B-8693-22B144353F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73317888"/>
        <c:axId val="273323712"/>
      </c:barChart>
      <c:catAx>
        <c:axId val="273317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273323712"/>
        <c:crosses val="autoZero"/>
        <c:auto val="1"/>
        <c:lblAlgn val="ctr"/>
        <c:lblOffset val="100"/>
        <c:noMultiLvlLbl val="0"/>
      </c:catAx>
      <c:valAx>
        <c:axId val="273323712"/>
        <c:scaling>
          <c:orientation val="minMax"/>
          <c:max val="400"/>
        </c:scaling>
        <c:delete val="1"/>
        <c:axPos val="b"/>
        <c:numFmt formatCode="General" sourceLinked="1"/>
        <c:majorTickMark val="none"/>
        <c:minorTickMark val="none"/>
        <c:tickLblPos val="nextTo"/>
        <c:crossAx val="273317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Generics/Biosimilars</c:v>
                </c:pt>
              </c:strCache>
            </c:strRef>
          </c:tx>
          <c:spPr>
            <a:solidFill>
              <a:srgbClr val="0F5BA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Infectious disease</c:v>
                </c:pt>
                <c:pt idx="2">
                  <c:v>Asthma &amp; COPD</c:v>
                </c:pt>
                <c:pt idx="3">
                  <c:v>Hematologics</c:v>
                </c:pt>
                <c:pt idx="4">
                  <c:v>Osteoporosis</c:v>
                </c:pt>
                <c:pt idx="5">
                  <c:v>Contraception</c:v>
                </c:pt>
                <c:pt idx="6">
                  <c:v>Diabetes</c:v>
                </c:pt>
                <c:pt idx="7">
                  <c:v>Obesity</c:v>
                </c:pt>
                <c:pt idx="8">
                  <c:v>Immunology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0.88</c:v>
                </c:pt>
                <c:pt idx="1">
                  <c:v>0.75</c:v>
                </c:pt>
                <c:pt idx="2">
                  <c:v>0.71</c:v>
                </c:pt>
                <c:pt idx="3">
                  <c:v>0.66</c:v>
                </c:pt>
                <c:pt idx="4">
                  <c:v>0.56000000000000005</c:v>
                </c:pt>
                <c:pt idx="5">
                  <c:v>0.4</c:v>
                </c:pt>
                <c:pt idx="6">
                  <c:v>0.38</c:v>
                </c:pt>
                <c:pt idx="7">
                  <c:v>0.34</c:v>
                </c:pt>
                <c:pt idx="8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75-0146-80F1-12268A250B8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Brands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Infectious disease</c:v>
                </c:pt>
                <c:pt idx="2">
                  <c:v>Asthma &amp; COPD</c:v>
                </c:pt>
                <c:pt idx="3">
                  <c:v>Hematologics</c:v>
                </c:pt>
                <c:pt idx="4">
                  <c:v>Osteoporosis</c:v>
                </c:pt>
                <c:pt idx="5">
                  <c:v>Contraception</c:v>
                </c:pt>
                <c:pt idx="6">
                  <c:v>Diabetes</c:v>
                </c:pt>
                <c:pt idx="7">
                  <c:v>Obesity</c:v>
                </c:pt>
                <c:pt idx="8">
                  <c:v>Immunology</c:v>
                </c:pt>
              </c:strCache>
            </c:strRef>
          </c:cat>
          <c:val>
            <c:numRef>
              <c:f>Sheet1!$C$2:$C$10</c:f>
              <c:numCache>
                <c:formatCode>0%</c:formatCode>
                <c:ptCount val="9"/>
                <c:pt idx="0">
                  <c:v>0.12</c:v>
                </c:pt>
                <c:pt idx="1">
                  <c:v>0.25</c:v>
                </c:pt>
                <c:pt idx="2">
                  <c:v>0.28999999999999998</c:v>
                </c:pt>
                <c:pt idx="3">
                  <c:v>0.34</c:v>
                </c:pt>
                <c:pt idx="4">
                  <c:v>0.44</c:v>
                </c:pt>
                <c:pt idx="5">
                  <c:v>0.6</c:v>
                </c:pt>
                <c:pt idx="6">
                  <c:v>0.62</c:v>
                </c:pt>
                <c:pt idx="7">
                  <c:v>0.66</c:v>
                </c:pt>
                <c:pt idx="8">
                  <c:v>0.82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75-0146-80F1-12268A250B8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270134208"/>
        <c:axId val="140201024"/>
      </c:barChart>
      <c:catAx>
        <c:axId val="27013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140201024"/>
        <c:crosses val="autoZero"/>
        <c:auto val="1"/>
        <c:lblAlgn val="ctr"/>
        <c:lblOffset val="100"/>
        <c:noMultiLvlLbl val="0"/>
      </c:catAx>
      <c:valAx>
        <c:axId val="14020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r>
                  <a:rPr lang="en-US"/>
                  <a:t>Share of DDDs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27013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r>
              <a:rPr lang="en-US"/>
              <a:t>2025 Generic &amp; Biosimilars Savings by Method of Payment ($B)</a:t>
            </a:r>
          </a:p>
          <a:p>
            <a:pPr>
              <a:defRPr/>
            </a:pPr>
            <a:r>
              <a:rPr lang="en-US"/>
              <a:t>n=$477B</a:t>
            </a:r>
          </a:p>
        </c:rich>
      </c:tx>
      <c:layout>
        <c:manualLayout>
          <c:xMode val="edge"/>
          <c:yMode val="edge"/>
          <c:x val="7.5964882199840489E-2"/>
          <c:y val="2.343711988239708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2024 generic savings by method of payment ($B)</c:v>
                </c:pt>
              </c:strCache>
            </c:strRef>
          </c:tx>
          <c:dPt>
            <c:idx val="0"/>
            <c:bubble3D val="0"/>
            <c:spPr>
              <a:solidFill>
                <a:srgbClr val="F4762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83-2B40-8175-3C988B5D65B3}"/>
              </c:ext>
            </c:extLst>
          </c:dPt>
          <c:dPt>
            <c:idx val="1"/>
            <c:bubble3D val="0"/>
            <c:spPr>
              <a:solidFill>
                <a:srgbClr val="0F5BA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83-2B40-8175-3C988B5D65B3}"/>
              </c:ext>
            </c:extLst>
          </c:dPt>
          <c:dPt>
            <c:idx val="2"/>
            <c:bubble3D val="0"/>
            <c:spPr>
              <a:solidFill>
                <a:srgbClr val="06377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83-2B40-8175-3C988B5D65B3}"/>
              </c:ext>
            </c:extLst>
          </c:dPt>
          <c:dPt>
            <c:idx val="3"/>
            <c:bubble3D val="0"/>
            <c:spPr>
              <a:solidFill>
                <a:srgbClr val="74BC4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83-2B40-8175-3C988B5D65B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Commercial</a:t>
                    </a:r>
                  </a:p>
                  <a:p>
                    <a:fld id="{35DE52C0-9145-DE44-A175-817705552438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383-2B40-8175-3C988B5D65B3}"/>
                </c:ext>
              </c:extLst>
            </c:dLbl>
            <c:dLbl>
              <c:idx val="1"/>
              <c:layout>
                <c:manualLayout>
                  <c:x val="0.15317774218261146"/>
                  <c:y val="-0.1399745301373823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Medicare Part D</a:t>
                    </a:r>
                  </a:p>
                  <a:p>
                    <a:fld id="{23EDF739-D7AA-C84B-8288-C433D643C1FE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280483691520796"/>
                      <c:h val="0.1426221919736085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83-2B40-8175-3C988B5D65B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Medicaid</a:t>
                    </a:r>
                  </a:p>
                  <a:p>
                    <a:fld id="{7D97E02D-502E-B349-BF23-922DDCC4EE3F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383-2B40-8175-3C988B5D65B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Cash</a:t>
                    </a:r>
                  </a:p>
                  <a:p>
                    <a:fld id="{245D0C8A-5D89-4944-951A-C32EEBA37C1E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383-2B40-8175-3C988B5D65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Commercial</c:v>
                </c:pt>
                <c:pt idx="1">
                  <c:v>Medicare Part D</c:v>
                </c:pt>
                <c:pt idx="2">
                  <c:v>Medicaid</c:v>
                </c:pt>
                <c:pt idx="3">
                  <c:v>Cash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0.48</c:v>
                </c:pt>
                <c:pt idx="1">
                  <c:v>0.34</c:v>
                </c:pt>
                <c:pt idx="2">
                  <c:v>0.15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383-2B40-8175-3C988B5D65B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2004-2008 (n=81)</c:v>
                </c:pt>
              </c:strCache>
            </c:strRef>
          </c:tx>
          <c:spPr>
            <a:ln w="28575" cap="rnd">
              <a:solidFill>
                <a:srgbClr val="24418F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24418F"/>
              </a:solidFill>
              <a:ln w="9525">
                <a:solidFill>
                  <a:srgbClr val="24418F"/>
                </a:solidFill>
              </a:ln>
              <a:effectLst/>
            </c:spPr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</c:numCache>
            </c:numRef>
          </c:cat>
          <c:val>
            <c:numRef>
              <c:f>Sheet1!$B$2:$B$14</c:f>
              <c:numCache>
                <c:formatCode>0%</c:formatCode>
                <c:ptCount val="13"/>
                <c:pt idx="0">
                  <c:v>0.23957682008986167</c:v>
                </c:pt>
                <c:pt idx="1">
                  <c:v>0.46636386376316047</c:v>
                </c:pt>
                <c:pt idx="2">
                  <c:v>0.52112064098368538</c:v>
                </c:pt>
                <c:pt idx="3">
                  <c:v>0.5690019655672014</c:v>
                </c:pt>
                <c:pt idx="4">
                  <c:v>0.60694447779590233</c:v>
                </c:pt>
                <c:pt idx="5">
                  <c:v>0.63932706780918047</c:v>
                </c:pt>
                <c:pt idx="6">
                  <c:v>0.65597175672722985</c:v>
                </c:pt>
                <c:pt idx="7">
                  <c:v>0.66831619932302866</c:v>
                </c:pt>
                <c:pt idx="8">
                  <c:v>0.68375293417852201</c:v>
                </c:pt>
                <c:pt idx="9">
                  <c:v>0.70744169560787962</c:v>
                </c:pt>
                <c:pt idx="10">
                  <c:v>0.7201472037068648</c:v>
                </c:pt>
                <c:pt idx="11">
                  <c:v>0.72632803215651764</c:v>
                </c:pt>
                <c:pt idx="12">
                  <c:v>0.73576335251252845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CB-1945-8771-88A62E02A0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2009-2013 (n=97)</c:v>
                </c:pt>
              </c:strCache>
            </c:strRef>
          </c:tx>
          <c:spPr>
            <a:ln w="28575" cap="rnd">
              <a:solidFill>
                <a:srgbClr val="FF77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accent2"/>
              </a:solidFill>
              <a:ln w="9525">
                <a:solidFill>
                  <a:srgbClr val="FF7700"/>
                </a:solidFill>
              </a:ln>
              <a:effectLst/>
            </c:spPr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</c:numCache>
            </c:numRef>
          </c:cat>
          <c:val>
            <c:numRef>
              <c:f>Sheet1!$C$2:$C$14</c:f>
              <c:numCache>
                <c:formatCode>0%</c:formatCode>
                <c:ptCount val="13"/>
                <c:pt idx="0">
                  <c:v>0.33712318921047296</c:v>
                </c:pt>
                <c:pt idx="1">
                  <c:v>0.57000125002959412</c:v>
                </c:pt>
                <c:pt idx="2">
                  <c:v>0.61267182004254128</c:v>
                </c:pt>
                <c:pt idx="3">
                  <c:v>0.63228860388680752</c:v>
                </c:pt>
                <c:pt idx="4">
                  <c:v>0.64717941962455006</c:v>
                </c:pt>
                <c:pt idx="5">
                  <c:v>0.66612794293108935</c:v>
                </c:pt>
                <c:pt idx="6">
                  <c:v>0.68387623618683102</c:v>
                </c:pt>
                <c:pt idx="7">
                  <c:v>0.69342332183987632</c:v>
                </c:pt>
                <c:pt idx="8">
                  <c:v>0.70322599404241215</c:v>
                </c:pt>
                <c:pt idx="9">
                  <c:v>0.71524077701379274</c:v>
                </c:pt>
                <c:pt idx="10">
                  <c:v>0.7250093183073465</c:v>
                </c:pt>
                <c:pt idx="11">
                  <c:v>0.73444142278801483</c:v>
                </c:pt>
                <c:pt idx="12">
                  <c:v>0.74023881204286623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CB-1945-8771-88A62E02A09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2014-2018 (n=94)</c:v>
                </c:pt>
              </c:strCache>
            </c:strRef>
          </c:tx>
          <c:spPr>
            <a:ln w="28575" cap="rnd">
              <a:solidFill>
                <a:srgbClr val="13B74C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13B74C"/>
              </a:solidFill>
              <a:ln w="9525">
                <a:solidFill>
                  <a:srgbClr val="13B74C"/>
                </a:solidFill>
              </a:ln>
              <a:effectLst/>
            </c:spPr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</c:numCache>
            </c:numRef>
          </c:cat>
          <c:val>
            <c:numRef>
              <c:f>Sheet1!$D$2:$D$14</c:f>
              <c:numCache>
                <c:formatCode>0%</c:formatCode>
                <c:ptCount val="13"/>
                <c:pt idx="0">
                  <c:v>0.23811232925673226</c:v>
                </c:pt>
                <c:pt idx="1">
                  <c:v>0.47588972812497582</c:v>
                </c:pt>
                <c:pt idx="2">
                  <c:v>0.53174785971372462</c:v>
                </c:pt>
                <c:pt idx="3">
                  <c:v>0.5499694330667434</c:v>
                </c:pt>
                <c:pt idx="4">
                  <c:v>0.57191863513511898</c:v>
                </c:pt>
                <c:pt idx="5">
                  <c:v>0.58253876684364903</c:v>
                </c:pt>
                <c:pt idx="6">
                  <c:v>0.6046067852398801</c:v>
                </c:pt>
                <c:pt idx="7">
                  <c:v>0.63632374099352407</c:v>
                </c:pt>
                <c:pt idx="8">
                  <c:v>0.65666133867386811</c:v>
                </c:pt>
                <c:pt idx="9">
                  <c:v>0.67719522120384423</c:v>
                </c:pt>
                <c:pt idx="10">
                  <c:v>0.68443830718332144</c:v>
                </c:pt>
                <c:pt idx="11">
                  <c:v>0.68483341137032705</c:v>
                </c:pt>
                <c:pt idx="12">
                  <c:v>0.68858795145654872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6CB-1945-8771-88A62E02A09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2019-2023 (n=67)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00B0F0"/>
              </a:solidFill>
              <a:ln w="9525">
                <a:solidFill>
                  <a:srgbClr val="00B0F0"/>
                </a:solidFill>
              </a:ln>
              <a:effectLst/>
            </c:spPr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</c:numCache>
            </c:numRef>
          </c:cat>
          <c:val>
            <c:numRef>
              <c:f>Sheet1!$E$2:$E$14</c:f>
              <c:numCache>
                <c:formatCode>0%</c:formatCode>
                <c:ptCount val="13"/>
                <c:pt idx="0">
                  <c:v>0.18797867515640485</c:v>
                </c:pt>
                <c:pt idx="1">
                  <c:v>0.39549381777472625</c:v>
                </c:pt>
                <c:pt idx="2">
                  <c:v>0.47069661499338195</c:v>
                </c:pt>
                <c:pt idx="3">
                  <c:v>0.49575822421976046</c:v>
                </c:pt>
                <c:pt idx="4">
                  <c:v>0.52854671064722569</c:v>
                </c:pt>
                <c:pt idx="5">
                  <c:v>0.56284647659561737</c:v>
                </c:pt>
                <c:pt idx="6">
                  <c:v>0.58181862985086641</c:v>
                </c:pt>
                <c:pt idx="7">
                  <c:v>0.60176329285563701</c:v>
                </c:pt>
                <c:pt idx="8">
                  <c:v>0.61891052444913963</c:v>
                </c:pt>
                <c:pt idx="9">
                  <c:v>0.64150300831146623</c:v>
                </c:pt>
                <c:pt idx="10">
                  <c:v>0.66005796869296252</c:v>
                </c:pt>
                <c:pt idx="11">
                  <c:v>0.67243403936078838</c:v>
                </c:pt>
                <c:pt idx="12">
                  <c:v>0.68837912443645144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6CB-1945-8771-88A62E02A0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796384"/>
        <c:axId val="252209007"/>
      </c:lineChart>
      <c:catAx>
        <c:axId val="111796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252209007"/>
        <c:crosses val="autoZero"/>
        <c:auto val="1"/>
        <c:lblAlgn val="ctr"/>
        <c:lblOffset val="100"/>
        <c:noMultiLvlLbl val="0"/>
      </c:catAx>
      <c:valAx>
        <c:axId val="2522090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11796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r>
              <a:rPr lang="en-US" b="0" i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Generic % NBRx Claims Rejected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Commercial</c:v>
                </c:pt>
              </c:strCache>
            </c:strRef>
          </c:tx>
          <c:spPr>
            <a:ln w="28575" cap="rnd">
              <a:solidFill>
                <a:srgbClr val="F4762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47621"/>
              </a:solidFill>
              <a:ln w="9525">
                <a:solidFill>
                  <a:srgbClr val="F47621"/>
                </a:solidFill>
              </a:ln>
              <a:effectLst/>
            </c:spPr>
          </c:marker>
          <c:cat>
            <c:numRef>
              <c:f>Sheet1!$A$2:$A$26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Sheet1!$B$2:$B$26</c:f>
              <c:numCache>
                <c:formatCode>0%</c:formatCode>
                <c:ptCount val="25"/>
                <c:pt idx="0">
                  <c:v>0.24452836829207067</c:v>
                </c:pt>
                <c:pt idx="1">
                  <c:v>0.21495228359906526</c:v>
                </c:pt>
                <c:pt idx="2">
                  <c:v>0.23836428065760573</c:v>
                </c:pt>
                <c:pt idx="3">
                  <c:v>0.23219141000504614</c:v>
                </c:pt>
                <c:pt idx="4">
                  <c:v>0.22954878492624786</c:v>
                </c:pt>
                <c:pt idx="5">
                  <c:v>0.24359275165396105</c:v>
                </c:pt>
                <c:pt idx="6">
                  <c:v>0.27427459547707733</c:v>
                </c:pt>
                <c:pt idx="7">
                  <c:v>0.26704610910154136</c:v>
                </c:pt>
                <c:pt idx="8">
                  <c:v>0.25887771751959332</c:v>
                </c:pt>
                <c:pt idx="9">
                  <c:v>0.24816769091699048</c:v>
                </c:pt>
                <c:pt idx="10">
                  <c:v>0.21832157585866904</c:v>
                </c:pt>
                <c:pt idx="11">
                  <c:v>0.2564112704963416</c:v>
                </c:pt>
                <c:pt idx="12">
                  <c:v>0.25670875575443097</c:v>
                </c:pt>
                <c:pt idx="13">
                  <c:v>0.24958243349213005</c:v>
                </c:pt>
                <c:pt idx="14">
                  <c:v>0.23894258773292193</c:v>
                </c:pt>
                <c:pt idx="15">
                  <c:v>0.25830997206168316</c:v>
                </c:pt>
                <c:pt idx="16">
                  <c:v>0.2442991025529562</c:v>
                </c:pt>
                <c:pt idx="17">
                  <c:v>0.265187300401096</c:v>
                </c:pt>
                <c:pt idx="18">
                  <c:v>0.26143637264167496</c:v>
                </c:pt>
                <c:pt idx="19">
                  <c:v>0.26462457151297797</c:v>
                </c:pt>
                <c:pt idx="20">
                  <c:v>0.2864057156639308</c:v>
                </c:pt>
                <c:pt idx="21">
                  <c:v>0.25983630521569828</c:v>
                </c:pt>
                <c:pt idx="22">
                  <c:v>0.26275316727758685</c:v>
                </c:pt>
                <c:pt idx="23">
                  <c:v>0.29188605649676208</c:v>
                </c:pt>
                <c:pt idx="24">
                  <c:v>0.26127858965565071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A2-CA4B-BB8C-943AA0122A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Medicare</c:v>
                </c:pt>
              </c:strCache>
            </c:strRef>
          </c:tx>
          <c:spPr>
            <a:ln w="28575" cap="rnd">
              <a:solidFill>
                <a:srgbClr val="0083B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83BF"/>
              </a:solidFill>
              <a:ln w="9525">
                <a:solidFill>
                  <a:srgbClr val="0083BF"/>
                </a:solidFill>
              </a:ln>
              <a:effectLst/>
            </c:spPr>
          </c:marker>
          <c:cat>
            <c:numRef>
              <c:f>Sheet1!$A$2:$A$26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Sheet1!$C$2:$C$26</c:f>
              <c:numCache>
                <c:formatCode>0%</c:formatCode>
                <c:ptCount val="25"/>
                <c:pt idx="0">
                  <c:v>0.34864295826449437</c:v>
                </c:pt>
                <c:pt idx="1">
                  <c:v>0.29610089502196696</c:v>
                </c:pt>
                <c:pt idx="2">
                  <c:v>0.24430384072296374</c:v>
                </c:pt>
                <c:pt idx="3">
                  <c:v>0.21813683725542116</c:v>
                </c:pt>
                <c:pt idx="4">
                  <c:v>0.19500805415027894</c:v>
                </c:pt>
                <c:pt idx="5">
                  <c:v>0.20919975709872141</c:v>
                </c:pt>
                <c:pt idx="6">
                  <c:v>0.2222620156322421</c:v>
                </c:pt>
                <c:pt idx="7">
                  <c:v>0.20647147672332447</c:v>
                </c:pt>
                <c:pt idx="8">
                  <c:v>0.20726231188605648</c:v>
                </c:pt>
                <c:pt idx="9">
                  <c:v>0.2017782345418439</c:v>
                </c:pt>
                <c:pt idx="10">
                  <c:v>0.19214586935279382</c:v>
                </c:pt>
                <c:pt idx="11">
                  <c:v>0.21629800251780515</c:v>
                </c:pt>
                <c:pt idx="12">
                  <c:v>0.21519167665334715</c:v>
                </c:pt>
                <c:pt idx="13">
                  <c:v>0.19419175057561441</c:v>
                </c:pt>
                <c:pt idx="14">
                  <c:v>0.2262254623442779</c:v>
                </c:pt>
                <c:pt idx="15">
                  <c:v>0.22639971905973905</c:v>
                </c:pt>
                <c:pt idx="16">
                  <c:v>0.24478730621131803</c:v>
                </c:pt>
                <c:pt idx="17">
                  <c:v>0.19815711305097947</c:v>
                </c:pt>
                <c:pt idx="18">
                  <c:v>0.21947350539835853</c:v>
                </c:pt>
                <c:pt idx="19">
                  <c:v>0.1986497437564968</c:v>
                </c:pt>
                <c:pt idx="20">
                  <c:v>0.19639353870493226</c:v>
                </c:pt>
                <c:pt idx="21">
                  <c:v>0.20219038863487393</c:v>
                </c:pt>
                <c:pt idx="22">
                  <c:v>0.20690689353926064</c:v>
                </c:pt>
                <c:pt idx="23">
                  <c:v>0.22715156243506465</c:v>
                </c:pt>
                <c:pt idx="24">
                  <c:v>0.2162797070543625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7A2-CA4B-BB8C-943AA0122A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Medicaid</c:v>
                </c:pt>
              </c:strCache>
            </c:strRef>
          </c:tx>
          <c:spPr>
            <a:ln w="28575" cap="rnd">
              <a:solidFill>
                <a:srgbClr val="06377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63771"/>
              </a:solidFill>
              <a:ln w="9525">
                <a:solidFill>
                  <a:srgbClr val="063771"/>
                </a:solidFill>
              </a:ln>
              <a:effectLst/>
            </c:spPr>
          </c:marker>
          <c:cat>
            <c:numRef>
              <c:f>Sheet1!$A$2:$A$26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Sheet1!$D$2:$D$26</c:f>
              <c:numCache>
                <c:formatCode>0%</c:formatCode>
                <c:ptCount val="25"/>
                <c:pt idx="0">
                  <c:v>0.31910555526212608</c:v>
                </c:pt>
                <c:pt idx="1">
                  <c:v>0.37081337370598461</c:v>
                </c:pt>
                <c:pt idx="2">
                  <c:v>0.39126718605142646</c:v>
                </c:pt>
                <c:pt idx="3">
                  <c:v>0.41043060673434145</c:v>
                </c:pt>
                <c:pt idx="4">
                  <c:v>0.38870248030577681</c:v>
                </c:pt>
                <c:pt idx="5">
                  <c:v>0.39595565597242272</c:v>
                </c:pt>
                <c:pt idx="6">
                  <c:v>0.38877945431942873</c:v>
                </c:pt>
                <c:pt idx="7">
                  <c:v>0.37015586103683318</c:v>
                </c:pt>
                <c:pt idx="8">
                  <c:v>0.36986173354779434</c:v>
                </c:pt>
                <c:pt idx="9">
                  <c:v>0.40255858152456303</c:v>
                </c:pt>
                <c:pt idx="10">
                  <c:v>0.35269114555006587</c:v>
                </c:pt>
                <c:pt idx="11">
                  <c:v>0.42801622591390048</c:v>
                </c:pt>
                <c:pt idx="12">
                  <c:v>0.37920395732784673</c:v>
                </c:pt>
                <c:pt idx="13">
                  <c:v>0.38298781801366699</c:v>
                </c:pt>
                <c:pt idx="14">
                  <c:v>0.34317629365118479</c:v>
                </c:pt>
                <c:pt idx="15">
                  <c:v>0.32474077479020425</c:v>
                </c:pt>
                <c:pt idx="16">
                  <c:v>0.35544813134201309</c:v>
                </c:pt>
                <c:pt idx="17">
                  <c:v>0.34523046136331298</c:v>
                </c:pt>
                <c:pt idx="18">
                  <c:v>0.32633209000728691</c:v>
                </c:pt>
                <c:pt idx="19">
                  <c:v>0.33736135533955641</c:v>
                </c:pt>
                <c:pt idx="20">
                  <c:v>0.30057042049764143</c:v>
                </c:pt>
                <c:pt idx="21">
                  <c:v>0.31881671243450632</c:v>
                </c:pt>
                <c:pt idx="22">
                  <c:v>0.32104994418611699</c:v>
                </c:pt>
                <c:pt idx="23">
                  <c:v>0.32607324171302032</c:v>
                </c:pt>
                <c:pt idx="24">
                  <c:v>0.33467867488574066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7A2-CA4B-BB8C-943AA0122A1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All payers</c:v>
                </c:pt>
              </c:strCache>
            </c:strRef>
          </c:tx>
          <c:spPr>
            <a:ln w="28575" cap="rnd">
              <a:solidFill>
                <a:srgbClr val="74BC4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4BC44"/>
              </a:solidFill>
              <a:ln w="9525">
                <a:solidFill>
                  <a:srgbClr val="74BC44"/>
                </a:solidFill>
              </a:ln>
              <a:effectLst/>
            </c:spPr>
          </c:marker>
          <c:cat>
            <c:numRef>
              <c:f>Sheet1!$A$2:$A$26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Sheet1!$E$2:$E$26</c:f>
              <c:numCache>
                <c:formatCode>0%</c:formatCode>
                <c:ptCount val="25"/>
                <c:pt idx="0">
                  <c:v>0.31547773339589685</c:v>
                </c:pt>
                <c:pt idx="1">
                  <c:v>0.28347055581837144</c:v>
                </c:pt>
                <c:pt idx="2">
                  <c:v>0.26438676087503343</c:v>
                </c:pt>
                <c:pt idx="3">
                  <c:v>0.24804109360116763</c:v>
                </c:pt>
                <c:pt idx="4">
                  <c:v>0.25096046122047971</c:v>
                </c:pt>
                <c:pt idx="5">
                  <c:v>0.25324739849661854</c:v>
                </c:pt>
                <c:pt idx="6">
                  <c:v>0.27936370048422932</c:v>
                </c:pt>
                <c:pt idx="7">
                  <c:v>0.26694284471015595</c:v>
                </c:pt>
                <c:pt idx="8">
                  <c:v>0.25520916869402488</c:v>
                </c:pt>
                <c:pt idx="9">
                  <c:v>0.2420353728194948</c:v>
                </c:pt>
                <c:pt idx="10">
                  <c:v>0.21966686496788321</c:v>
                </c:pt>
                <c:pt idx="11">
                  <c:v>0.24801853356317538</c:v>
                </c:pt>
                <c:pt idx="12">
                  <c:v>0.2547199842322182</c:v>
                </c:pt>
                <c:pt idx="13">
                  <c:v>0.23894056334759919</c:v>
                </c:pt>
                <c:pt idx="14">
                  <c:v>0.24239328597105209</c:v>
                </c:pt>
                <c:pt idx="15">
                  <c:v>0.2534516245946471</c:v>
                </c:pt>
                <c:pt idx="16">
                  <c:v>0.24496681133949236</c:v>
                </c:pt>
                <c:pt idx="17">
                  <c:v>0.23753503871716342</c:v>
                </c:pt>
                <c:pt idx="18">
                  <c:v>0.2395982249050595</c:v>
                </c:pt>
                <c:pt idx="19">
                  <c:v>0.23614590679909775</c:v>
                </c:pt>
                <c:pt idx="20">
                  <c:v>0.24028657549330407</c:v>
                </c:pt>
                <c:pt idx="21">
                  <c:v>0.23905282507763101</c:v>
                </c:pt>
                <c:pt idx="22">
                  <c:v>0.24355306672461927</c:v>
                </c:pt>
                <c:pt idx="23">
                  <c:v>0.26113072263388859</c:v>
                </c:pt>
                <c:pt idx="24">
                  <c:v>0.26017682238307166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7A2-CA4B-BB8C-943AA0122A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242688"/>
        <c:axId val="273239552"/>
      </c:lineChart>
      <c:catAx>
        <c:axId val="2732426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r>
                  <a:rPr lang="en-US"/>
                  <a:t>Months after generic entry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273239552"/>
        <c:crosses val="autoZero"/>
        <c:auto val="1"/>
        <c:lblAlgn val="ctr"/>
        <c:lblOffset val="100"/>
        <c:noMultiLvlLbl val="0"/>
      </c:catAx>
      <c:valAx>
        <c:axId val="273239552"/>
        <c:scaling>
          <c:orientation val="minMax"/>
          <c:max val="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273242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r>
              <a:rPr lang="en-US" b="0" i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Brand v. Generics Filled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Generic Rx</c:v>
                </c:pt>
              </c:strCache>
            </c:strRef>
          </c:tx>
          <c:spPr>
            <a:solidFill>
              <a:srgbClr val="0F5BA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4.640178372841072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07-B341-8678-DA15CF73929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Q2 2025</c:v>
                </c:pt>
                <c:pt idx="1">
                  <c:v>Q3 2025</c:v>
                </c:pt>
                <c:pt idx="2">
                  <c:v>Q4 2025</c:v>
                </c:pt>
                <c:pt idx="3">
                  <c:v>Q1 2026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0</c:v>
                </c:pt>
                <c:pt idx="1">
                  <c:v>434347</c:v>
                </c:pt>
                <c:pt idx="2">
                  <c:v>1194248</c:v>
                </c:pt>
                <c:pt idx="3">
                  <c:v>1636283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07-B341-8678-DA15CF7392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Brand Rx</c:v>
                </c:pt>
              </c:strCache>
            </c:strRef>
          </c:tx>
          <c:spPr>
            <a:solidFill>
              <a:srgbClr val="FF77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Q2 2025</c:v>
                </c:pt>
                <c:pt idx="1">
                  <c:v>Q3 2025</c:v>
                </c:pt>
                <c:pt idx="2">
                  <c:v>Q4 2025</c:v>
                </c:pt>
                <c:pt idx="3">
                  <c:v>Q1 2026</c:v>
                </c:pt>
              </c:strCache>
            </c:strRef>
          </c:cat>
          <c:val>
            <c:numRef>
              <c:f>Sheet1!$C$2:$C$5</c:f>
              <c:numCache>
                <c:formatCode>0</c:formatCode>
                <c:ptCount val="4"/>
                <c:pt idx="0">
                  <c:v>1751682</c:v>
                </c:pt>
                <c:pt idx="1">
                  <c:v>1306302</c:v>
                </c:pt>
                <c:pt idx="2">
                  <c:v>650526</c:v>
                </c:pt>
                <c:pt idx="3">
                  <c:v>191613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07-B341-8678-DA15CF7392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 Rx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Q2 2025</c:v>
                </c:pt>
                <c:pt idx="1">
                  <c:v>Q3 2025</c:v>
                </c:pt>
                <c:pt idx="2">
                  <c:v>Q4 2025</c:v>
                </c:pt>
                <c:pt idx="3">
                  <c:v>Q1 2026</c:v>
                </c:pt>
              </c:strCache>
            </c:strRef>
          </c:cat>
          <c:val>
            <c:numRef>
              <c:f>Sheet1!$D$2:$D$5</c:f>
              <c:numCache>
                <c:formatCode>0</c:formatCode>
                <c:ptCount val="4"/>
                <c:pt idx="0">
                  <c:v>1751682</c:v>
                </c:pt>
                <c:pt idx="1">
                  <c:v>1740649</c:v>
                </c:pt>
                <c:pt idx="2">
                  <c:v>1844774</c:v>
                </c:pt>
                <c:pt idx="3">
                  <c:v>1827896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07-B341-8678-DA15CF739290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10993664"/>
        <c:axId val="1710990528"/>
      </c:barChart>
      <c:catAx>
        <c:axId val="1710993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1710990528"/>
        <c:crosses val="autoZero"/>
        <c:auto val="1"/>
        <c:lblAlgn val="ctr"/>
        <c:lblOffset val="100"/>
        <c:noMultiLvlLbl val="0"/>
      </c:catAx>
      <c:valAx>
        <c:axId val="1710990528"/>
        <c:scaling>
          <c:orientation val="minMax"/>
          <c:max val="2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1710993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Cost/Rx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Q2 2025</c:v>
                </c:pt>
                <c:pt idx="1">
                  <c:v>Q3 2025</c:v>
                </c:pt>
                <c:pt idx="2">
                  <c:v>Q4 2025</c:v>
                </c:pt>
                <c:pt idx="3">
                  <c:v>Q1 2026</c:v>
                </c:pt>
              </c:strCache>
            </c:strRef>
          </c:cat>
          <c:val>
            <c:numRef>
              <c:f>Sheet1!$B$2:$B$5</c:f>
              <c:numCache>
                <c:formatCode>_("$"* #,##0.00_);_("$"* \(#,##0.00\);_("$"* "-"??_);_(@_)</c:formatCode>
                <c:ptCount val="4"/>
                <c:pt idx="0">
                  <c:v>1007.66</c:v>
                </c:pt>
                <c:pt idx="1">
                  <c:v>183.9</c:v>
                </c:pt>
                <c:pt idx="2">
                  <c:v>96.57</c:v>
                </c:pt>
                <c:pt idx="3">
                  <c:v>80.569999999999993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BA-4148-B625-48F9EC3A77D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50990976"/>
        <c:axId val="1650988736"/>
      </c:lineChart>
      <c:catAx>
        <c:axId val="165099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1650988736"/>
        <c:crosses val="autoZero"/>
        <c:auto val="1"/>
        <c:lblAlgn val="ctr"/>
        <c:lblOffset val="100"/>
        <c:noMultiLvlLbl val="0"/>
      </c:catAx>
      <c:valAx>
        <c:axId val="1650988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1650990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Median 5%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FY 2013</c:v>
                </c:pt>
                <c:pt idx="1">
                  <c:v>FY 2014</c:v>
                </c:pt>
                <c:pt idx="2">
                  <c:v>FY 2015</c:v>
                </c:pt>
                <c:pt idx="3">
                  <c:v>FY 2016</c:v>
                </c:pt>
                <c:pt idx="4">
                  <c:v>FY 2017</c:v>
                </c:pt>
                <c:pt idx="5">
                  <c:v>FY 2018</c:v>
                </c:pt>
                <c:pt idx="6">
                  <c:v>FY 2019</c:v>
                </c:pt>
                <c:pt idx="7">
                  <c:v>FY 2020</c:v>
                </c:pt>
                <c:pt idx="8">
                  <c:v>FY 2021</c:v>
                </c:pt>
                <c:pt idx="9">
                  <c:v>FY 2022</c:v>
                </c:pt>
                <c:pt idx="10">
                  <c:v>FY 2023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25</c:v>
                </c:pt>
                <c:pt idx="1">
                  <c:v>21</c:v>
                </c:pt>
                <c:pt idx="2">
                  <c:v>14</c:v>
                </c:pt>
                <c:pt idx="3">
                  <c:v>15</c:v>
                </c:pt>
                <c:pt idx="4">
                  <c:v>10</c:v>
                </c:pt>
                <c:pt idx="5">
                  <c:v>9.5</c:v>
                </c:pt>
                <c:pt idx="6">
                  <c:v>9.1999999999999993</c:v>
                </c:pt>
                <c:pt idx="7">
                  <c:v>8.5</c:v>
                </c:pt>
                <c:pt idx="8">
                  <c:v>9.5</c:v>
                </c:pt>
                <c:pt idx="9">
                  <c:v>9.5</c:v>
                </c:pt>
                <c:pt idx="10">
                  <c:v>9.3000000000000007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A9-0545-820A-F35166A2E6C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Median 10%</c:v>
                </c:pt>
              </c:strCache>
            </c:strRef>
          </c:tx>
          <c:spPr>
            <a:solidFill>
              <a:srgbClr val="1F80BC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FY 2013</c:v>
                </c:pt>
                <c:pt idx="1">
                  <c:v>FY 2014</c:v>
                </c:pt>
                <c:pt idx="2">
                  <c:v>FY 2015</c:v>
                </c:pt>
                <c:pt idx="3">
                  <c:v>FY 2016</c:v>
                </c:pt>
                <c:pt idx="4">
                  <c:v>FY 2017</c:v>
                </c:pt>
                <c:pt idx="5">
                  <c:v>FY 2018</c:v>
                </c:pt>
                <c:pt idx="6">
                  <c:v>FY 2019</c:v>
                </c:pt>
                <c:pt idx="7">
                  <c:v>FY 2020</c:v>
                </c:pt>
                <c:pt idx="8">
                  <c:v>FY 2021</c:v>
                </c:pt>
                <c:pt idx="9">
                  <c:v>FY 2022</c:v>
                </c:pt>
                <c:pt idx="10">
                  <c:v>FY 2023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29</c:v>
                </c:pt>
                <c:pt idx="1">
                  <c:v>24</c:v>
                </c:pt>
                <c:pt idx="2">
                  <c:v>15</c:v>
                </c:pt>
                <c:pt idx="3">
                  <c:v>15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9</c:v>
                </c:pt>
                <c:pt idx="8">
                  <c:v>9.6999999999999993</c:v>
                </c:pt>
                <c:pt idx="9">
                  <c:v>9.8000000000000007</c:v>
                </c:pt>
                <c:pt idx="1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A9-0545-820A-F35166A2E6C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Median 25%</c:v>
                </c:pt>
              </c:strCache>
            </c:strRef>
          </c:tx>
          <c:spPr>
            <a:solidFill>
              <a:srgbClr val="20578A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FY 2013</c:v>
                </c:pt>
                <c:pt idx="1">
                  <c:v>FY 2014</c:v>
                </c:pt>
                <c:pt idx="2">
                  <c:v>FY 2015</c:v>
                </c:pt>
                <c:pt idx="3">
                  <c:v>FY 2016</c:v>
                </c:pt>
                <c:pt idx="4">
                  <c:v>FY 2017</c:v>
                </c:pt>
                <c:pt idx="5">
                  <c:v>FY 2018</c:v>
                </c:pt>
                <c:pt idx="6">
                  <c:v>FY 2019</c:v>
                </c:pt>
                <c:pt idx="7">
                  <c:v>FY 2020</c:v>
                </c:pt>
                <c:pt idx="8">
                  <c:v>FY 2021</c:v>
                </c:pt>
                <c:pt idx="9">
                  <c:v>FY 2022</c:v>
                </c:pt>
                <c:pt idx="10">
                  <c:v>FY 2023</c:v>
                </c:pt>
              </c:strCache>
            </c:str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33</c:v>
                </c:pt>
                <c:pt idx="1">
                  <c:v>29</c:v>
                </c:pt>
                <c:pt idx="2">
                  <c:v>20</c:v>
                </c:pt>
                <c:pt idx="3">
                  <c:v>18</c:v>
                </c:pt>
                <c:pt idx="4">
                  <c:v>13</c:v>
                </c:pt>
                <c:pt idx="5">
                  <c:v>11</c:v>
                </c:pt>
                <c:pt idx="6">
                  <c:v>12</c:v>
                </c:pt>
                <c:pt idx="7">
                  <c:v>10</c:v>
                </c:pt>
                <c:pt idx="8">
                  <c:v>10.5</c:v>
                </c:pt>
                <c:pt idx="9">
                  <c:v>11.5</c:v>
                </c:pt>
                <c:pt idx="1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A9-0545-820A-F35166A2E6C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Median 50%</c:v>
                </c:pt>
              </c:strCache>
            </c:strRef>
          </c:tx>
          <c:spPr>
            <a:solidFill>
              <a:srgbClr val="16325A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FY 2013</c:v>
                </c:pt>
                <c:pt idx="1">
                  <c:v>FY 2014</c:v>
                </c:pt>
                <c:pt idx="2">
                  <c:v>FY 2015</c:v>
                </c:pt>
                <c:pt idx="3">
                  <c:v>FY 2016</c:v>
                </c:pt>
                <c:pt idx="4">
                  <c:v>FY 2017</c:v>
                </c:pt>
                <c:pt idx="5">
                  <c:v>FY 2018</c:v>
                </c:pt>
                <c:pt idx="6">
                  <c:v>FY 2019</c:v>
                </c:pt>
                <c:pt idx="7">
                  <c:v>FY 2020</c:v>
                </c:pt>
                <c:pt idx="8">
                  <c:v>FY 2021</c:v>
                </c:pt>
                <c:pt idx="9">
                  <c:v>FY 2022</c:v>
                </c:pt>
                <c:pt idx="10">
                  <c:v>FY 2023</c:v>
                </c:pt>
              </c:strCache>
            </c:str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42</c:v>
                </c:pt>
                <c:pt idx="1">
                  <c:v>36</c:v>
                </c:pt>
                <c:pt idx="2">
                  <c:v>30</c:v>
                </c:pt>
                <c:pt idx="3">
                  <c:v>26</c:v>
                </c:pt>
                <c:pt idx="4">
                  <c:v>19</c:v>
                </c:pt>
                <c:pt idx="5">
                  <c:v>16</c:v>
                </c:pt>
                <c:pt idx="6">
                  <c:v>16</c:v>
                </c:pt>
                <c:pt idx="7">
                  <c:v>15.5</c:v>
                </c:pt>
                <c:pt idx="8">
                  <c:v>14</c:v>
                </c:pt>
                <c:pt idx="9">
                  <c:v>15.3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4A9-0545-820A-F35166A2E6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8710591"/>
        <c:axId val="10082911"/>
      </c:barChart>
      <c:catAx>
        <c:axId val="468710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0082911"/>
        <c:crosses val="autoZero"/>
        <c:auto val="1"/>
        <c:lblAlgn val="ctr"/>
        <c:lblOffset val="100"/>
        <c:noMultiLvlLbl val="0"/>
      </c:catAx>
      <c:valAx>
        <c:axId val="10082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r>
                  <a:rPr lang="en-US" sz="1200"/>
                  <a:t>Months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468710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r>
              <a:rPr lang="en-US" b="0" i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Biosimilar Approvals (2013 -mid-year 2026)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Approval</c:v>
                </c:pt>
              </c:strCache>
            </c:strRef>
          </c:tx>
          <c:spPr>
            <a:solidFill>
              <a:srgbClr val="0F5BA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 (as of July 28)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10</c:v>
                </c:pt>
                <c:pt idx="5">
                  <c:v>3</c:v>
                </c:pt>
                <c:pt idx="6">
                  <c:v>4</c:v>
                </c:pt>
                <c:pt idx="7">
                  <c:v>7</c:v>
                </c:pt>
                <c:pt idx="8">
                  <c:v>5</c:v>
                </c:pt>
                <c:pt idx="9">
                  <c:v>18</c:v>
                </c:pt>
                <c:pt idx="10">
                  <c:v>18</c:v>
                </c:pt>
                <c:pt idx="1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1A-8242-95AF-E5415509F7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73237312"/>
        <c:axId val="273244032"/>
      </c:barChart>
      <c:catAx>
        <c:axId val="27323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273244032"/>
        <c:crosses val="autoZero"/>
        <c:auto val="1"/>
        <c:lblAlgn val="ctr"/>
        <c:lblOffset val="100"/>
        <c:noMultiLvlLbl val="0"/>
      </c:catAx>
      <c:valAx>
        <c:axId val="273244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273237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Biosimilars</c:v>
                </c:pt>
              </c:strCache>
            </c:strRef>
          </c:tx>
          <c:spPr>
            <a:solidFill>
              <a:srgbClr val="74BC4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0.5</c:v>
                </c:pt>
                <c:pt idx="3">
                  <c:v>1.9</c:v>
                </c:pt>
                <c:pt idx="4">
                  <c:v>4.2</c:v>
                </c:pt>
                <c:pt idx="5">
                  <c:v>7.3</c:v>
                </c:pt>
                <c:pt idx="6">
                  <c:v>9.4</c:v>
                </c:pt>
                <c:pt idx="7">
                  <c:v>12.4</c:v>
                </c:pt>
                <c:pt idx="8">
                  <c:v>20.2</c:v>
                </c:pt>
                <c:pt idx="9">
                  <c:v>25.4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B1-EF47-AC58-CEB7E8D690C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142215808"/>
        <c:axId val="135598912"/>
      </c:barChart>
      <c:catAx>
        <c:axId val="14221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135598912"/>
        <c:crosses val="autoZero"/>
        <c:auto val="1"/>
        <c:lblAlgn val="ctr"/>
        <c:lblOffset val="100"/>
        <c:noMultiLvlLbl val="0"/>
      </c:catAx>
      <c:valAx>
        <c:axId val="135598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142215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r>
              <a:rPr lang="en-US" sz="1600">
                <a:effectLst/>
              </a:rPr>
              <a:t>Percent of Total Drug Costs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Brands</c:v>
                </c:pt>
              </c:strCache>
            </c:strRef>
          </c:tx>
          <c:spPr>
            <a:solidFill>
              <a:srgbClr val="FC814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spc="-150" baseline="0">
                    <a:solidFill>
                      <a:schemeClr val="bg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Sheet1!$B$2:$B$12</c:f>
              <c:numCache>
                <c:formatCode>0.0%</c:formatCode>
                <c:ptCount val="11"/>
                <c:pt idx="0">
                  <c:v>0.76300000000000001</c:v>
                </c:pt>
                <c:pt idx="1">
                  <c:v>0.77400000000000002</c:v>
                </c:pt>
                <c:pt idx="2">
                  <c:v>0.79500000000000004</c:v>
                </c:pt>
                <c:pt idx="3">
                  <c:v>0.81399999999999995</c:v>
                </c:pt>
                <c:pt idx="4">
                  <c:v>0.82299999999999995</c:v>
                </c:pt>
                <c:pt idx="5">
                  <c:v>0.82899999999999996</c:v>
                </c:pt>
                <c:pt idx="6">
                  <c:v>0.84099999999999997</c:v>
                </c:pt>
                <c:pt idx="7">
                  <c:v>0.85899999999999999</c:v>
                </c:pt>
                <c:pt idx="8">
                  <c:v>0.873</c:v>
                </c:pt>
                <c:pt idx="9">
                  <c:v>0.877</c:v>
                </c:pt>
                <c:pt idx="10">
                  <c:v>0.88400000000000001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DD-DC4A-8249-1B414306E5F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Generics &amp; Biosimilars</c:v>
                </c:pt>
              </c:strCache>
            </c:strRef>
          </c:tx>
          <c:spPr>
            <a:solidFill>
              <a:srgbClr val="0F5BA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spc="-150" baseline="0">
                    <a:solidFill>
                      <a:schemeClr val="bg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Sheet1!$C$2:$C$12</c:f>
              <c:numCache>
                <c:formatCode>0.0%</c:formatCode>
                <c:ptCount val="11"/>
                <c:pt idx="0">
                  <c:v>0.23699999999999999</c:v>
                </c:pt>
                <c:pt idx="1">
                  <c:v>0.22600000000000001</c:v>
                </c:pt>
                <c:pt idx="2">
                  <c:v>0.20499999999999999</c:v>
                </c:pt>
                <c:pt idx="3">
                  <c:v>0.186</c:v>
                </c:pt>
                <c:pt idx="4">
                  <c:v>0.17699999999999999</c:v>
                </c:pt>
                <c:pt idx="5">
                  <c:v>0.17100000000000001</c:v>
                </c:pt>
                <c:pt idx="6">
                  <c:v>0.159</c:v>
                </c:pt>
                <c:pt idx="7">
                  <c:v>0.14099999999999999</c:v>
                </c:pt>
                <c:pt idx="8">
                  <c:v>0.127</c:v>
                </c:pt>
                <c:pt idx="9">
                  <c:v>0.123</c:v>
                </c:pt>
                <c:pt idx="10">
                  <c:v>0.11600000000000001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DD-DC4A-8249-1B414306E5F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0818591"/>
        <c:axId val="170158047"/>
      </c:barChart>
      <c:catAx>
        <c:axId val="170818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70158047"/>
        <c:crosses val="autoZero"/>
        <c:auto val="1"/>
        <c:lblAlgn val="ctr"/>
        <c:lblOffset val="100"/>
        <c:noMultiLvlLbl val="0"/>
      </c:catAx>
      <c:valAx>
        <c:axId val="170158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70818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547907812071285E-2"/>
          <c:y val="3.3469504297245281E-2"/>
          <c:w val="0.88120101842984955"/>
          <c:h val="0.63052328577611461"/>
        </c:manualLayout>
      </c:layout>
      <c:barChart>
        <c:barDir val="col"/>
        <c:grouping val="stacked"/>
        <c:varyColors val="0"/>
        <c:ser>
          <c:idx val="4"/>
          <c:order val="1"/>
          <c:tx>
            <c:strRef>
              <c:f>Sheet1!$A$3</c:f>
              <c:strCache>
                <c:ptCount val="1"/>
                <c:pt idx="0">
                  <c:v>% Biologics Market Accessible to Biosimilar, Launched (US$)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Sheet1!$B$1:$AS$1</c:f>
              <c:strCache>
                <c:ptCount val="40"/>
                <c:pt idx="0">
                  <c:v>2016Q1</c:v>
                </c:pt>
                <c:pt idx="1">
                  <c:v>2016Q2</c:v>
                </c:pt>
                <c:pt idx="2">
                  <c:v>2016Q3</c:v>
                </c:pt>
                <c:pt idx="3">
                  <c:v>2016Q4</c:v>
                </c:pt>
                <c:pt idx="4">
                  <c:v>2017Q1</c:v>
                </c:pt>
                <c:pt idx="5">
                  <c:v>2017Q2</c:v>
                </c:pt>
                <c:pt idx="6">
                  <c:v>2017Q3</c:v>
                </c:pt>
                <c:pt idx="7">
                  <c:v>2017Q4</c:v>
                </c:pt>
                <c:pt idx="8">
                  <c:v>2018Q1</c:v>
                </c:pt>
                <c:pt idx="9">
                  <c:v>2018Q2</c:v>
                </c:pt>
                <c:pt idx="10">
                  <c:v>2018Q3</c:v>
                </c:pt>
                <c:pt idx="11">
                  <c:v>2018Q4</c:v>
                </c:pt>
                <c:pt idx="12">
                  <c:v>2019Q1</c:v>
                </c:pt>
                <c:pt idx="13">
                  <c:v>2019Q2</c:v>
                </c:pt>
                <c:pt idx="14">
                  <c:v>2019Q3</c:v>
                </c:pt>
                <c:pt idx="15">
                  <c:v>2019Q4</c:v>
                </c:pt>
                <c:pt idx="16">
                  <c:v>2020Q1</c:v>
                </c:pt>
                <c:pt idx="17">
                  <c:v>2020Q2</c:v>
                </c:pt>
                <c:pt idx="18">
                  <c:v>2020Q3</c:v>
                </c:pt>
                <c:pt idx="19">
                  <c:v>2020Q4</c:v>
                </c:pt>
                <c:pt idx="20">
                  <c:v>2021Q1</c:v>
                </c:pt>
                <c:pt idx="21">
                  <c:v>2021Q2</c:v>
                </c:pt>
                <c:pt idx="22">
                  <c:v>2021Q3</c:v>
                </c:pt>
                <c:pt idx="23">
                  <c:v>2021Q4</c:v>
                </c:pt>
                <c:pt idx="24">
                  <c:v>2022Q1</c:v>
                </c:pt>
                <c:pt idx="25">
                  <c:v>2022Q2</c:v>
                </c:pt>
                <c:pt idx="26">
                  <c:v>2022Q3</c:v>
                </c:pt>
                <c:pt idx="27">
                  <c:v>2022Q4</c:v>
                </c:pt>
                <c:pt idx="28">
                  <c:v>2023Q1</c:v>
                </c:pt>
                <c:pt idx="29">
                  <c:v>2023Q2</c:v>
                </c:pt>
                <c:pt idx="30">
                  <c:v>2023Q3</c:v>
                </c:pt>
                <c:pt idx="31">
                  <c:v>2023Q4</c:v>
                </c:pt>
                <c:pt idx="32">
                  <c:v>2024Q1</c:v>
                </c:pt>
                <c:pt idx="33">
                  <c:v>2024Q2</c:v>
                </c:pt>
                <c:pt idx="34">
                  <c:v>2024Q3</c:v>
                </c:pt>
                <c:pt idx="35">
                  <c:v>2024Q4</c:v>
                </c:pt>
                <c:pt idx="36">
                  <c:v>2025Q1</c:v>
                </c:pt>
                <c:pt idx="37">
                  <c:v>2025Q2</c:v>
                </c:pt>
                <c:pt idx="38">
                  <c:v>2025Q3</c:v>
                </c:pt>
                <c:pt idx="39">
                  <c:v>2025Q4</c:v>
                </c:pt>
              </c:strCache>
            </c:strRef>
          </c:cat>
          <c:val>
            <c:numRef>
              <c:f>Sheet1!$B$3:$AS$3</c:f>
              <c:numCache>
                <c:formatCode>0.0%</c:formatCode>
                <c:ptCount val="40"/>
                <c:pt idx="0">
                  <c:v>5.9027322268953636E-3</c:v>
                </c:pt>
                <c:pt idx="1">
                  <c:v>5.7256025858447041E-3</c:v>
                </c:pt>
                <c:pt idx="2">
                  <c:v>5.1319909008388526E-3</c:v>
                </c:pt>
                <c:pt idx="3">
                  <c:v>3.8574340112894616E-2</c:v>
                </c:pt>
                <c:pt idx="4">
                  <c:v>4.1554285747502612E-2</c:v>
                </c:pt>
                <c:pt idx="5">
                  <c:v>3.7683378795155056E-2</c:v>
                </c:pt>
                <c:pt idx="6">
                  <c:v>3.6333818789704271E-2</c:v>
                </c:pt>
                <c:pt idx="7">
                  <c:v>3.4279871854832451E-2</c:v>
                </c:pt>
                <c:pt idx="8">
                  <c:v>3.4828645169842382E-2</c:v>
                </c:pt>
                <c:pt idx="9">
                  <c:v>3.3220015977709363E-2</c:v>
                </c:pt>
                <c:pt idx="10">
                  <c:v>6.3507896919519941E-2</c:v>
                </c:pt>
                <c:pt idx="11">
                  <c:v>6.2099870779510499E-2</c:v>
                </c:pt>
                <c:pt idx="12">
                  <c:v>6.0432405084973731E-2</c:v>
                </c:pt>
                <c:pt idx="13">
                  <c:v>5.8097286923996655E-2</c:v>
                </c:pt>
                <c:pt idx="14">
                  <c:v>7.9043225087254462E-2</c:v>
                </c:pt>
                <c:pt idx="15">
                  <c:v>9.6658120898085009E-2</c:v>
                </c:pt>
                <c:pt idx="16">
                  <c:v>9.0376337735921519E-2</c:v>
                </c:pt>
                <c:pt idx="17">
                  <c:v>8.9016193187785184E-2</c:v>
                </c:pt>
                <c:pt idx="18">
                  <c:v>7.8320782614656942E-2</c:v>
                </c:pt>
                <c:pt idx="19">
                  <c:v>7.5938744810099865E-2</c:v>
                </c:pt>
                <c:pt idx="20">
                  <c:v>7.2462656161423084E-2</c:v>
                </c:pt>
                <c:pt idx="21">
                  <c:v>6.9279379506916566E-2</c:v>
                </c:pt>
                <c:pt idx="22">
                  <c:v>6.1708844361480705E-2</c:v>
                </c:pt>
                <c:pt idx="23">
                  <c:v>5.9310348729166844E-2</c:v>
                </c:pt>
                <c:pt idx="24">
                  <c:v>5.7539636259868077E-2</c:v>
                </c:pt>
                <c:pt idx="25">
                  <c:v>5.2765072004141836E-2</c:v>
                </c:pt>
                <c:pt idx="26">
                  <c:v>5.0539021938154405E-2</c:v>
                </c:pt>
                <c:pt idx="27">
                  <c:v>4.7604197393446165E-2</c:v>
                </c:pt>
                <c:pt idx="28">
                  <c:v>0.14192984537978492</c:v>
                </c:pt>
                <c:pt idx="29">
                  <c:v>0.13567309127330876</c:v>
                </c:pt>
                <c:pt idx="30">
                  <c:v>0.12512132077480895</c:v>
                </c:pt>
                <c:pt idx="31">
                  <c:v>0.121104420887488</c:v>
                </c:pt>
                <c:pt idx="32">
                  <c:v>0.11933284176067672</c:v>
                </c:pt>
                <c:pt idx="33">
                  <c:v>0.10742056126395209</c:v>
                </c:pt>
                <c:pt idx="34">
                  <c:v>9.2447378749780526E-2</c:v>
                </c:pt>
                <c:pt idx="35">
                  <c:v>9.0500369830559618E-2</c:v>
                </c:pt>
                <c:pt idx="36">
                  <c:v>0.11310816738324433</c:v>
                </c:pt>
                <c:pt idx="37">
                  <c:v>0.11495330143179527</c:v>
                </c:pt>
                <c:pt idx="38">
                  <c:v>0.10072085150959338</c:v>
                </c:pt>
                <c:pt idx="39">
                  <c:v>9.9865640086300389E-2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A-324F-94A2-CF0916D1F6F7}"/>
            </c:ext>
          </c:extLst>
        </c:ser>
        <c:ser>
          <c:idx val="5"/>
          <c:order val="2"/>
          <c:tx>
            <c:strRef>
              <c:f>Sheet1!$A$4</c:f>
              <c:strCache>
                <c:ptCount val="1"/>
                <c:pt idx="0">
                  <c:v>% Biologics Market Accessible to Biosimilar, Approved (US$)</c:v>
                </c:pt>
              </c:strCache>
            </c:strRef>
          </c:tx>
          <c:spPr>
            <a:solidFill>
              <a:srgbClr val="00A3E0"/>
            </a:solidFill>
            <a:ln>
              <a:noFill/>
            </a:ln>
            <a:effectLst/>
          </c:spPr>
          <c:invertIfNegative val="0"/>
          <c:cat>
            <c:strRef>
              <c:f>Sheet1!$B$1:$AS$1</c:f>
              <c:strCache>
                <c:ptCount val="40"/>
                <c:pt idx="0">
                  <c:v>2016Q1</c:v>
                </c:pt>
                <c:pt idx="1">
                  <c:v>2016Q2</c:v>
                </c:pt>
                <c:pt idx="2">
                  <c:v>2016Q3</c:v>
                </c:pt>
                <c:pt idx="3">
                  <c:v>2016Q4</c:v>
                </c:pt>
                <c:pt idx="4">
                  <c:v>2017Q1</c:v>
                </c:pt>
                <c:pt idx="5">
                  <c:v>2017Q2</c:v>
                </c:pt>
                <c:pt idx="6">
                  <c:v>2017Q3</c:v>
                </c:pt>
                <c:pt idx="7">
                  <c:v>2017Q4</c:v>
                </c:pt>
                <c:pt idx="8">
                  <c:v>2018Q1</c:v>
                </c:pt>
                <c:pt idx="9">
                  <c:v>2018Q2</c:v>
                </c:pt>
                <c:pt idx="10">
                  <c:v>2018Q3</c:v>
                </c:pt>
                <c:pt idx="11">
                  <c:v>2018Q4</c:v>
                </c:pt>
                <c:pt idx="12">
                  <c:v>2019Q1</c:v>
                </c:pt>
                <c:pt idx="13">
                  <c:v>2019Q2</c:v>
                </c:pt>
                <c:pt idx="14">
                  <c:v>2019Q3</c:v>
                </c:pt>
                <c:pt idx="15">
                  <c:v>2019Q4</c:v>
                </c:pt>
                <c:pt idx="16">
                  <c:v>2020Q1</c:v>
                </c:pt>
                <c:pt idx="17">
                  <c:v>2020Q2</c:v>
                </c:pt>
                <c:pt idx="18">
                  <c:v>2020Q3</c:v>
                </c:pt>
                <c:pt idx="19">
                  <c:v>2020Q4</c:v>
                </c:pt>
                <c:pt idx="20">
                  <c:v>2021Q1</c:v>
                </c:pt>
                <c:pt idx="21">
                  <c:v>2021Q2</c:v>
                </c:pt>
                <c:pt idx="22">
                  <c:v>2021Q3</c:v>
                </c:pt>
                <c:pt idx="23">
                  <c:v>2021Q4</c:v>
                </c:pt>
                <c:pt idx="24">
                  <c:v>2022Q1</c:v>
                </c:pt>
                <c:pt idx="25">
                  <c:v>2022Q2</c:v>
                </c:pt>
                <c:pt idx="26">
                  <c:v>2022Q3</c:v>
                </c:pt>
                <c:pt idx="27">
                  <c:v>2022Q4</c:v>
                </c:pt>
                <c:pt idx="28">
                  <c:v>2023Q1</c:v>
                </c:pt>
                <c:pt idx="29">
                  <c:v>2023Q2</c:v>
                </c:pt>
                <c:pt idx="30">
                  <c:v>2023Q3</c:v>
                </c:pt>
                <c:pt idx="31">
                  <c:v>2023Q4</c:v>
                </c:pt>
                <c:pt idx="32">
                  <c:v>2024Q1</c:v>
                </c:pt>
                <c:pt idx="33">
                  <c:v>2024Q2</c:v>
                </c:pt>
                <c:pt idx="34">
                  <c:v>2024Q3</c:v>
                </c:pt>
                <c:pt idx="35">
                  <c:v>2024Q4</c:v>
                </c:pt>
                <c:pt idx="36">
                  <c:v>2025Q1</c:v>
                </c:pt>
                <c:pt idx="37">
                  <c:v>2025Q2</c:v>
                </c:pt>
                <c:pt idx="38">
                  <c:v>2025Q3</c:v>
                </c:pt>
                <c:pt idx="39">
                  <c:v>2025Q4</c:v>
                </c:pt>
              </c:strCache>
            </c:strRef>
          </c:cat>
          <c:val>
            <c:numRef>
              <c:f>Sheet1!$B$4:$AS$4</c:f>
              <c:numCache>
                <c:formatCode>0.0%</c:formatCode>
                <c:ptCount val="40"/>
                <c:pt idx="0">
                  <c:v>0</c:v>
                </c:pt>
                <c:pt idx="1">
                  <c:v>3.71481595867134E-2</c:v>
                </c:pt>
                <c:pt idx="2">
                  <c:v>0.18071839407496981</c:v>
                </c:pt>
                <c:pt idx="3">
                  <c:v>0.15388467922701787</c:v>
                </c:pt>
                <c:pt idx="4">
                  <c:v>0.15169693338556384</c:v>
                </c:pt>
                <c:pt idx="5">
                  <c:v>0.15774114811990042</c:v>
                </c:pt>
                <c:pt idx="6">
                  <c:v>0.16099472765207123</c:v>
                </c:pt>
                <c:pt idx="7">
                  <c:v>0.18009690014537361</c:v>
                </c:pt>
                <c:pt idx="8">
                  <c:v>0.17978683763524539</c:v>
                </c:pt>
                <c:pt idx="9">
                  <c:v>0.21653489542262117</c:v>
                </c:pt>
                <c:pt idx="10">
                  <c:v>0.16703773669071351</c:v>
                </c:pt>
                <c:pt idx="11">
                  <c:v>0.19021029311397625</c:v>
                </c:pt>
                <c:pt idx="12">
                  <c:v>0.19352090702961072</c:v>
                </c:pt>
                <c:pt idx="13">
                  <c:v>0.19391133203205813</c:v>
                </c:pt>
                <c:pt idx="14">
                  <c:v>0.15478098966827772</c:v>
                </c:pt>
                <c:pt idx="15">
                  <c:v>0.13312823490565676</c:v>
                </c:pt>
                <c:pt idx="16">
                  <c:v>0.14034750737004484</c:v>
                </c:pt>
                <c:pt idx="17">
                  <c:v>0.14502284264303622</c:v>
                </c:pt>
                <c:pt idx="18">
                  <c:v>0.13251680319714357</c:v>
                </c:pt>
                <c:pt idx="19">
                  <c:v>0.13328419983605072</c:v>
                </c:pt>
                <c:pt idx="20">
                  <c:v>0.14325954600317889</c:v>
                </c:pt>
                <c:pt idx="21">
                  <c:v>0.14138441190180762</c:v>
                </c:pt>
                <c:pt idx="22">
                  <c:v>0.13688564677200182</c:v>
                </c:pt>
                <c:pt idx="23">
                  <c:v>0.13855855728881813</c:v>
                </c:pt>
                <c:pt idx="24">
                  <c:v>0.14248394214069074</c:v>
                </c:pt>
                <c:pt idx="25">
                  <c:v>0.14580362986085105</c:v>
                </c:pt>
                <c:pt idx="26">
                  <c:v>0.12857508005080026</c:v>
                </c:pt>
                <c:pt idx="27">
                  <c:v>0.12904358029443233</c:v>
                </c:pt>
                <c:pt idx="28">
                  <c:v>2.6575239973135902E-2</c:v>
                </c:pt>
                <c:pt idx="29">
                  <c:v>2.6234494330772216E-2</c:v>
                </c:pt>
                <c:pt idx="30">
                  <c:v>3.2284507555944073E-2</c:v>
                </c:pt>
                <c:pt idx="31">
                  <c:v>7.3289350533151221E-2</c:v>
                </c:pt>
                <c:pt idx="32">
                  <c:v>8.881390392183601E-2</c:v>
                </c:pt>
                <c:pt idx="33">
                  <c:v>8.4233771294380935E-2</c:v>
                </c:pt>
                <c:pt idx="34">
                  <c:v>7.764036620196571E-2</c:v>
                </c:pt>
                <c:pt idx="35">
                  <c:v>7.8389851843575289E-2</c:v>
                </c:pt>
                <c:pt idx="36">
                  <c:v>5.3154291380298549E-2</c:v>
                </c:pt>
                <c:pt idx="37">
                  <c:v>3.9034939523436882E-2</c:v>
                </c:pt>
                <c:pt idx="38">
                  <c:v>3.4560230078268181E-2</c:v>
                </c:pt>
                <c:pt idx="39">
                  <c:v>3.3708186840345065E-2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6A-324F-94A2-CF0916D1F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63203888"/>
        <c:axId val="363204544"/>
      </c:barChart>
      <c:lineChart>
        <c:grouping val="standard"/>
        <c:varyColors val="0"/>
        <c:ser>
          <c:idx val="2"/>
          <c:order val="0"/>
          <c:tx>
            <c:strRef>
              <c:f>Sheet1!$A$2</c:f>
              <c:strCache>
                <c:ptCount val="1"/>
                <c:pt idx="0">
                  <c:v>Biosimilar Efficiency (DDD)</c:v>
                </c:pt>
              </c:strCache>
            </c:strRef>
          </c:tx>
          <c:spPr>
            <a:ln w="28575" cap="rnd">
              <a:solidFill>
                <a:srgbClr val="DA291C"/>
              </a:solidFill>
              <a:round/>
            </a:ln>
            <a:effectLst/>
          </c:spPr>
          <c:marker>
            <c:symbol val="none"/>
          </c:marker>
          <c:cat>
            <c:strRef>
              <c:f>Sheet1!$B$1:$AS$1</c:f>
              <c:strCache>
                <c:ptCount val="40"/>
                <c:pt idx="0">
                  <c:v>2016Q1</c:v>
                </c:pt>
                <c:pt idx="1">
                  <c:v>2016Q2</c:v>
                </c:pt>
                <c:pt idx="2">
                  <c:v>2016Q3</c:v>
                </c:pt>
                <c:pt idx="3">
                  <c:v>2016Q4</c:v>
                </c:pt>
                <c:pt idx="4">
                  <c:v>2017Q1</c:v>
                </c:pt>
                <c:pt idx="5">
                  <c:v>2017Q2</c:v>
                </c:pt>
                <c:pt idx="6">
                  <c:v>2017Q3</c:v>
                </c:pt>
                <c:pt idx="7">
                  <c:v>2017Q4</c:v>
                </c:pt>
                <c:pt idx="8">
                  <c:v>2018Q1</c:v>
                </c:pt>
                <c:pt idx="9">
                  <c:v>2018Q2</c:v>
                </c:pt>
                <c:pt idx="10">
                  <c:v>2018Q3</c:v>
                </c:pt>
                <c:pt idx="11">
                  <c:v>2018Q4</c:v>
                </c:pt>
                <c:pt idx="12">
                  <c:v>2019Q1</c:v>
                </c:pt>
                <c:pt idx="13">
                  <c:v>2019Q2</c:v>
                </c:pt>
                <c:pt idx="14">
                  <c:v>2019Q3</c:v>
                </c:pt>
                <c:pt idx="15">
                  <c:v>2019Q4</c:v>
                </c:pt>
                <c:pt idx="16">
                  <c:v>2020Q1</c:v>
                </c:pt>
                <c:pt idx="17">
                  <c:v>2020Q2</c:v>
                </c:pt>
                <c:pt idx="18">
                  <c:v>2020Q3</c:v>
                </c:pt>
                <c:pt idx="19">
                  <c:v>2020Q4</c:v>
                </c:pt>
                <c:pt idx="20">
                  <c:v>2021Q1</c:v>
                </c:pt>
                <c:pt idx="21">
                  <c:v>2021Q2</c:v>
                </c:pt>
                <c:pt idx="22">
                  <c:v>2021Q3</c:v>
                </c:pt>
                <c:pt idx="23">
                  <c:v>2021Q4</c:v>
                </c:pt>
                <c:pt idx="24">
                  <c:v>2022Q1</c:v>
                </c:pt>
                <c:pt idx="25">
                  <c:v>2022Q2</c:v>
                </c:pt>
                <c:pt idx="26">
                  <c:v>2022Q3</c:v>
                </c:pt>
                <c:pt idx="27">
                  <c:v>2022Q4</c:v>
                </c:pt>
                <c:pt idx="28">
                  <c:v>2023Q1</c:v>
                </c:pt>
                <c:pt idx="29">
                  <c:v>2023Q2</c:v>
                </c:pt>
                <c:pt idx="30">
                  <c:v>2023Q3</c:v>
                </c:pt>
                <c:pt idx="31">
                  <c:v>2023Q4</c:v>
                </c:pt>
                <c:pt idx="32">
                  <c:v>2024Q1</c:v>
                </c:pt>
                <c:pt idx="33">
                  <c:v>2024Q2</c:v>
                </c:pt>
                <c:pt idx="34">
                  <c:v>2024Q3</c:v>
                </c:pt>
                <c:pt idx="35">
                  <c:v>2024Q4</c:v>
                </c:pt>
                <c:pt idx="36">
                  <c:v>2025Q1</c:v>
                </c:pt>
                <c:pt idx="37">
                  <c:v>2025Q2</c:v>
                </c:pt>
                <c:pt idx="38">
                  <c:v>2025Q3</c:v>
                </c:pt>
                <c:pt idx="39">
                  <c:v>2025Q4</c:v>
                </c:pt>
              </c:strCache>
            </c:strRef>
          </c:cat>
          <c:val>
            <c:numRef>
              <c:f>Sheet1!$B$2:$AS$2</c:f>
              <c:numCache>
                <c:formatCode>0.0%</c:formatCode>
                <c:ptCount val="40"/>
                <c:pt idx="0">
                  <c:v>5.5983402287199516E-2</c:v>
                </c:pt>
                <c:pt idx="1">
                  <c:v>0.1189660258584504</c:v>
                </c:pt>
                <c:pt idx="2">
                  <c:v>0.17486248183050093</c:v>
                </c:pt>
                <c:pt idx="3">
                  <c:v>3.5947620646550505E-3</c:v>
                </c:pt>
                <c:pt idx="4">
                  <c:v>7.4345808896780627E-3</c:v>
                </c:pt>
                <c:pt idx="5">
                  <c:v>1.6727355655752802E-2</c:v>
                </c:pt>
                <c:pt idx="6">
                  <c:v>2.3506526170700252E-2</c:v>
                </c:pt>
                <c:pt idx="7">
                  <c:v>3.2214759099126945E-2</c:v>
                </c:pt>
                <c:pt idx="8">
                  <c:v>4.0785742425986586E-2</c:v>
                </c:pt>
                <c:pt idx="9">
                  <c:v>5.3005871358322305E-2</c:v>
                </c:pt>
                <c:pt idx="10">
                  <c:v>3.4390695708982379E-2</c:v>
                </c:pt>
                <c:pt idx="11">
                  <c:v>4.2601176697094886E-2</c:v>
                </c:pt>
                <c:pt idx="12">
                  <c:v>7.3637410892171462E-2</c:v>
                </c:pt>
                <c:pt idx="13">
                  <c:v>0.11012795808176992</c:v>
                </c:pt>
                <c:pt idx="14">
                  <c:v>0.12665527357260353</c:v>
                </c:pt>
                <c:pt idx="15">
                  <c:v>0.15311012013734726</c:v>
                </c:pt>
                <c:pt idx="16">
                  <c:v>0.18274543487582218</c:v>
                </c:pt>
                <c:pt idx="17">
                  <c:v>0.20691866919498514</c:v>
                </c:pt>
                <c:pt idx="18">
                  <c:v>0.23637539786169573</c:v>
                </c:pt>
                <c:pt idx="19">
                  <c:v>0.26399545707630684</c:v>
                </c:pt>
                <c:pt idx="20">
                  <c:v>0.29725704270900355</c:v>
                </c:pt>
                <c:pt idx="21">
                  <c:v>0.32747638265519152</c:v>
                </c:pt>
                <c:pt idx="22">
                  <c:v>0.37111527730839849</c:v>
                </c:pt>
                <c:pt idx="23">
                  <c:v>0.38791107093790794</c:v>
                </c:pt>
                <c:pt idx="24">
                  <c:v>0.42198890709649295</c:v>
                </c:pt>
                <c:pt idx="25">
                  <c:v>0.41945052260871885</c:v>
                </c:pt>
                <c:pt idx="26">
                  <c:v>0.39750225482143015</c:v>
                </c:pt>
                <c:pt idx="27">
                  <c:v>0.41712758492195995</c:v>
                </c:pt>
                <c:pt idx="28">
                  <c:v>0.35119780789462374</c:v>
                </c:pt>
                <c:pt idx="29">
                  <c:v>0.35648666969134885</c:v>
                </c:pt>
                <c:pt idx="30">
                  <c:v>0.36220439384942987</c:v>
                </c:pt>
                <c:pt idx="31">
                  <c:v>0.35580603180433418</c:v>
                </c:pt>
                <c:pt idx="32">
                  <c:v>0.38626964071763442</c:v>
                </c:pt>
                <c:pt idx="33">
                  <c:v>0.41231522891043315</c:v>
                </c:pt>
                <c:pt idx="34">
                  <c:v>0.42735031418489994</c:v>
                </c:pt>
                <c:pt idx="35">
                  <c:v>0.41915811699504152</c:v>
                </c:pt>
                <c:pt idx="36">
                  <c:v>0.35995167879761603</c:v>
                </c:pt>
                <c:pt idx="37">
                  <c:v>0.20334370348861189</c:v>
                </c:pt>
                <c:pt idx="38">
                  <c:v>0.19473272959352425</c:v>
                </c:pt>
                <c:pt idx="39">
                  <c:v>0.23399068493180464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6A-324F-94A2-CF0916D1F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3203888"/>
        <c:axId val="363204544"/>
      </c:lineChart>
      <c:catAx>
        <c:axId val="36320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363204544"/>
        <c:crosses val="autoZero"/>
        <c:auto val="1"/>
        <c:lblAlgn val="ctr"/>
        <c:lblOffset val="100"/>
        <c:noMultiLvlLbl val="0"/>
      </c:catAx>
      <c:valAx>
        <c:axId val="363204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 w="38100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363203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F5BA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spc="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Y1</c:v>
                </c:pt>
                <c:pt idx="1">
                  <c:v>Y2</c:v>
                </c:pt>
                <c:pt idx="2">
                  <c:v>Y3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-0.08</c:v>
                </c:pt>
                <c:pt idx="1">
                  <c:v>-0.24</c:v>
                </c:pt>
                <c:pt idx="2">
                  <c:v>-0.39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C3-6E44-B7E9-C947BF26A7B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8106847"/>
        <c:axId val="194075727"/>
      </c:barChart>
      <c:catAx>
        <c:axId val="258106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94075727"/>
        <c:crosses val="autoZero"/>
        <c:auto val="1"/>
        <c:lblAlgn val="ctr"/>
        <c:lblOffset val="100"/>
        <c:noMultiLvlLbl val="0"/>
      </c:catAx>
      <c:valAx>
        <c:axId val="194075727"/>
        <c:scaling>
          <c:orientation val="minMax"/>
          <c:min val="-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258106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77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spc="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Y1</c:v>
                </c:pt>
                <c:pt idx="1">
                  <c:v>Y2</c:v>
                </c:pt>
                <c:pt idx="2">
                  <c:v>Y3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-0.06</c:v>
                </c:pt>
                <c:pt idx="1">
                  <c:v>-0.18</c:v>
                </c:pt>
                <c:pt idx="2">
                  <c:v>-0.23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EE-F64A-9F71-D35D3C869B2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8106847"/>
        <c:axId val="194075727"/>
      </c:barChart>
      <c:catAx>
        <c:axId val="258106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94075727"/>
        <c:crosses val="autoZero"/>
        <c:auto val="1"/>
        <c:lblAlgn val="ctr"/>
        <c:lblOffset val="100"/>
        <c:noMultiLvlLbl val="0"/>
      </c:catAx>
      <c:valAx>
        <c:axId val="194075727"/>
        <c:scaling>
          <c:orientation val="minMax"/>
          <c:min val="-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258106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3B7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spc="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Y1</c:v>
                </c:pt>
                <c:pt idx="1">
                  <c:v>Y2</c:v>
                </c:pt>
                <c:pt idx="2">
                  <c:v>Y3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-0.08</c:v>
                </c:pt>
                <c:pt idx="1">
                  <c:v>-0.24</c:v>
                </c:pt>
                <c:pt idx="2">
                  <c:v>-0.39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D5-E746-A390-33F3054C044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8106847"/>
        <c:axId val="194075727"/>
      </c:barChart>
      <c:catAx>
        <c:axId val="258106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94075727"/>
        <c:crosses val="autoZero"/>
        <c:auto val="1"/>
        <c:lblAlgn val="ctr"/>
        <c:lblOffset val="100"/>
        <c:noMultiLvlLbl val="0"/>
      </c:catAx>
      <c:valAx>
        <c:axId val="194075727"/>
        <c:scaling>
          <c:orientation val="minMax"/>
          <c:min val="-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258106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r>
              <a:rPr lang="en-US" sz="1860" b="1"/>
              <a:t>Decline in Molecule-Average ASP </a:t>
            </a:r>
            <a:r>
              <a:rPr lang="en-US" sz="1860" b="1">
                <a:solidFill>
                  <a:srgbClr val="BF0000"/>
                </a:solidFill>
              </a:rPr>
              <a:t>by Number of Biosimilars</a:t>
            </a:r>
          </a:p>
          <a:p>
            <a:pPr>
              <a:defRPr sz="1200"/>
            </a:pPr>
            <a:r>
              <a:rPr lang="en-US" sz="1600" b="0"/>
              <a:t>(Sales-Weighted ASP of All Molecule Versions; Indexed to Originator ASP in Last Pre-Biosimilar Quarter)</a:t>
            </a:r>
          </a:p>
        </c:rich>
      </c:tx>
      <c:layout>
        <c:manualLayout>
          <c:xMode val="edge"/>
          <c:yMode val="edge"/>
          <c:x val="0.1004183372808730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473334182882852"/>
          <c:y val="0.35749802967860567"/>
          <c:w val="0.83915649555136762"/>
          <c:h val="0.554077366691741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11E-1848-AFCB-70407698DB1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11E-1848-AFCB-70407698DB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1</c:v>
                </c:pt>
                <c:pt idx="1">
                  <c:v>2</c:v>
                </c:pt>
                <c:pt idx="2">
                  <c:v>3+</c:v>
                </c:pt>
                <c:pt idx="4">
                  <c:v>1</c:v>
                </c:pt>
                <c:pt idx="5">
                  <c:v>2</c:v>
                </c:pt>
                <c:pt idx="6">
                  <c:v>3+</c:v>
                </c:pt>
                <c:pt idx="8">
                  <c:v>1</c:v>
                </c:pt>
                <c:pt idx="9">
                  <c:v>2</c:v>
                </c:pt>
                <c:pt idx="10">
                  <c:v>3+</c:v>
                </c:pt>
              </c:strCache>
            </c:strRef>
          </c:cat>
          <c:val>
            <c:numRef>
              <c:f>Sheet1!$B$2:$B$12</c:f>
              <c:numCache>
                <c:formatCode>0%</c:formatCode>
                <c:ptCount val="11"/>
                <c:pt idx="0">
                  <c:v>-0.06</c:v>
                </c:pt>
                <c:pt idx="1">
                  <c:v>-0.08</c:v>
                </c:pt>
                <c:pt idx="2">
                  <c:v>-0.13</c:v>
                </c:pt>
                <c:pt idx="3">
                  <c:v>0</c:v>
                </c:pt>
                <c:pt idx="4">
                  <c:v>-0.17</c:v>
                </c:pt>
                <c:pt idx="5">
                  <c:v>-0.24</c:v>
                </c:pt>
                <c:pt idx="6">
                  <c:v>-0.28999999999999998</c:v>
                </c:pt>
                <c:pt idx="7">
                  <c:v>0</c:v>
                </c:pt>
                <c:pt idx="8">
                  <c:v>-0.23</c:v>
                </c:pt>
                <c:pt idx="9">
                  <c:v>-0.4</c:v>
                </c:pt>
                <c:pt idx="10">
                  <c:v>-0.48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1E-1848-AFCB-70407698DB1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61151679"/>
        <c:axId val="1672663680"/>
      </c:barChart>
      <c:catAx>
        <c:axId val="661151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672663680"/>
        <c:crosses val="autoZero"/>
        <c:auto val="1"/>
        <c:lblAlgn val="ctr"/>
        <c:lblOffset val="100"/>
        <c:noMultiLvlLbl val="0"/>
      </c:catAx>
      <c:valAx>
        <c:axId val="167266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661151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3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r>
              <a:rPr lang="en-US"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% of Ada. </a:t>
            </a:r>
            <a:r>
              <a:rPr lang="en-US" sz="1000" b="0" i="0" err="1">
                <a:solidFill>
                  <a:srgbClr val="BF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TRx</a:t>
            </a:r>
            <a:r>
              <a:rPr lang="en-US" sz="1000" b="0" i="0">
                <a:solidFill>
                  <a:srgbClr val="BF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from Biosimilars by Payer – May 2024</a:t>
            </a:r>
            <a:r>
              <a:rPr lang="en-US"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r>
              <a:rPr lang="en-US" sz="1000" b="0" i="1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(LAAD Rx; Filled Claims; All Channels;</a:t>
            </a:r>
            <a:br>
              <a:rPr lang="en-US" sz="1000" b="0" i="1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000" b="0" i="1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May 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3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Adalimumab Volume</c:v>
                </c:pt>
              </c:strCache>
            </c:strRef>
          </c:tx>
          <c:spPr>
            <a:solidFill>
              <a:srgbClr val="74BC1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Payer 1</c:v>
                </c:pt>
                <c:pt idx="1">
                  <c:v>Payer 2</c:v>
                </c:pt>
                <c:pt idx="2">
                  <c:v>Payer 3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0.01</c:v>
                </c:pt>
                <c:pt idx="1">
                  <c:v>0.82</c:v>
                </c:pt>
                <c:pt idx="2">
                  <c:v>0.05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DA-C64E-BD9C-FBA04D12E04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1085626064"/>
        <c:axId val="804214064"/>
      </c:barChart>
      <c:catAx>
        <c:axId val="108562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804214064"/>
        <c:crosses val="autoZero"/>
        <c:auto val="1"/>
        <c:lblAlgn val="ctr"/>
        <c:lblOffset val="100"/>
        <c:noMultiLvlLbl val="0"/>
      </c:catAx>
      <c:valAx>
        <c:axId val="804214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r>
                  <a:rPr lang="en-US" sz="1000"/>
                  <a:t>% Adalimumab Volume</a:t>
                </a:r>
              </a:p>
            </c:rich>
          </c:tx>
          <c:layout>
            <c:manualLayout>
              <c:xMode val="edge"/>
              <c:yMode val="edge"/>
              <c:x val="2.6110841550367195E-2"/>
              <c:y val="0.266402001517845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085626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r>
              <a:rPr lang="en-US"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Adalimumab, </a:t>
            </a:r>
            <a:r>
              <a:rPr lang="en-US" sz="1000" b="0" i="0" err="1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Skyrizi</a:t>
            </a:r>
            <a:r>
              <a:rPr lang="en-US"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, and </a:t>
            </a:r>
            <a:r>
              <a:rPr lang="en-US" sz="1000" b="0" i="0" err="1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Rinvoq</a:t>
            </a:r>
            <a:r>
              <a:rPr lang="en-US"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r>
              <a:rPr lang="en-US" sz="1000" b="0" i="0" err="1">
                <a:solidFill>
                  <a:srgbClr val="BF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TRx</a:t>
            </a:r>
            <a:r>
              <a:rPr lang="en-US" sz="1000" b="0" i="0">
                <a:solidFill>
                  <a:srgbClr val="BF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by Brand </a:t>
            </a:r>
            <a:r>
              <a:rPr lang="en-US" sz="1000" b="0" i="1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(LAAD </a:t>
            </a:r>
            <a:r>
              <a:rPr lang="en-US" sz="1000" b="0" i="1" err="1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Rx+Mx</a:t>
            </a:r>
            <a:r>
              <a:rPr lang="en-US" sz="1000" b="0" i="1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 Filled Claims; All Channels; Jan 2021 – May 2024)</a:t>
            </a:r>
          </a:p>
        </c:rich>
      </c:tx>
      <c:layout>
        <c:manualLayout>
          <c:xMode val="edge"/>
          <c:yMode val="edge"/>
          <c:x val="0.16605101655761167"/>
          <c:y val="3.681306672556757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359361854743275"/>
          <c:y val="0.22502001529336535"/>
          <c:w val="0.74907184799793902"/>
          <c:h val="0.5265361339091244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Rinvoq</c:v>
                </c:pt>
              </c:strCache>
            </c:strRef>
          </c:tx>
          <c:spPr>
            <a:solidFill>
              <a:srgbClr val="16325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166100806813211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0D3-B44F-89D4-04CA67144914}"/>
                </c:ext>
              </c:extLst>
            </c:dLbl>
            <c:dLbl>
              <c:idx val="1"/>
              <c:layout>
                <c:manualLayout>
                  <c:x val="-6.2223503613156941E-17"/>
                  <c:y val="-7.774005378754745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0D3-B44F-89D4-04CA671449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0.05</c:v>
                </c:pt>
                <c:pt idx="1">
                  <c:v>0.06</c:v>
                </c:pt>
                <c:pt idx="2">
                  <c:v>0.11</c:v>
                </c:pt>
                <c:pt idx="3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D3-B44F-89D4-04CA671449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Skyrizi</c:v>
                </c:pt>
              </c:strCache>
            </c:strRef>
          </c:tx>
          <c:spPr>
            <a:solidFill>
              <a:srgbClr val="0083B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111175180657847E-17"/>
                  <c:y val="-1.943501344688686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0D3-B44F-89D4-04CA67144914}"/>
                </c:ext>
              </c:extLst>
            </c:dLbl>
            <c:dLbl>
              <c:idx val="1"/>
              <c:layout>
                <c:manualLayout>
                  <c:x val="-6.2223503613156941E-17"/>
                  <c:y val="-1.166100806813211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0D3-B44F-89D4-04CA67144914}"/>
                </c:ext>
              </c:extLst>
            </c:dLbl>
            <c:dLbl>
              <c:idx val="2"/>
              <c:layout>
                <c:manualLayout>
                  <c:x val="-1.2444700722631388E-16"/>
                  <c:y val="1.166100806813211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0D3-B44F-89D4-04CA67144914}"/>
                </c:ext>
              </c:extLst>
            </c:dLbl>
            <c:dLbl>
              <c:idx val="3"/>
              <c:layout>
                <c:manualLayout>
                  <c:x val="0"/>
                  <c:y val="2.72090188256416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0D3-B44F-89D4-04CA671449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Sheet1!$C$2:$C$5</c:f>
              <c:numCache>
                <c:formatCode>0%</c:formatCode>
                <c:ptCount val="4"/>
                <c:pt idx="0">
                  <c:v>0.1</c:v>
                </c:pt>
                <c:pt idx="1">
                  <c:v>0.15</c:v>
                </c:pt>
                <c:pt idx="2">
                  <c:v>0.25</c:v>
                </c:pt>
                <c:pt idx="3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0D3-B44F-89D4-04CA6714491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 Biosimilars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0D3-B44F-89D4-04CA6714491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0D3-B44F-89D4-04CA6714491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0D3-B44F-89D4-04CA67144914}"/>
                </c:ext>
              </c:extLst>
            </c:dLbl>
            <c:dLbl>
              <c:idx val="3"/>
              <c:layout>
                <c:manualLayout>
                  <c:x val="9.5033357884508285E-2"/>
                  <c:y val="7.38530510981700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 Medium" panose="02000000000000000000" pitchFamily="2" charset="0"/>
                      <a:ea typeface="Roboto Medium" panose="02000000000000000000" pitchFamily="2" charset="0"/>
                      <a:cs typeface="Roboto Medium" panose="02000000000000000000" pitchFamily="2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0D3-B44F-89D4-04CA671449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Sheet1!$D$2:$D$5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0D3-B44F-89D4-04CA6714491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Hyrimoz (co-branded)</c:v>
                </c:pt>
              </c:strCache>
            </c:strRef>
          </c:tx>
          <c:spPr>
            <a:solidFill>
              <a:srgbClr val="74BC1F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0D3-B44F-89D4-04CA6714491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0D3-B44F-89D4-04CA6714491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0D3-B44F-89D4-04CA67144914}"/>
                </c:ext>
              </c:extLst>
            </c:dLbl>
            <c:dLbl>
              <c:idx val="3"/>
              <c:layout>
                <c:manualLayout>
                  <c:x val="3.3940484958752959E-3"/>
                  <c:y val="-3.8870026893773725E-3"/>
                </c:manualLayout>
              </c:layout>
              <c:spPr>
                <a:solidFill>
                  <a:srgbClr val="74BC1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Roboto Medium" panose="02000000000000000000" pitchFamily="2" charset="0"/>
                      <a:ea typeface="Roboto Medium" panose="02000000000000000000" pitchFamily="2" charset="0"/>
                      <a:cs typeface="Roboto Medium" panose="02000000000000000000" pitchFamily="2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0D3-B44F-89D4-04CA671449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Sheet1!$E$2:$E$5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20D3-B44F-89D4-04CA6714491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Humira (co-branded)</c:v>
                </c:pt>
              </c:strCache>
            </c:strRef>
          </c:tx>
          <c:spPr>
            <a:solidFill>
              <a:srgbClr val="F3C317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0D3-B44F-89D4-04CA6714491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0D3-B44F-89D4-04CA6714491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0D3-B44F-89D4-04CA67144914}"/>
                </c:ext>
              </c:extLst>
            </c:dLbl>
            <c:dLbl>
              <c:idx val="3"/>
              <c:layout>
                <c:manualLayout>
                  <c:x val="9.1639309388632989E-2"/>
                  <c:y val="-6.04496252103036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 Medium" panose="02000000000000000000" pitchFamily="2" charset="0"/>
                      <a:ea typeface="Roboto Medium" panose="02000000000000000000" pitchFamily="2" charset="0"/>
                      <a:cs typeface="Roboto Medium" panose="02000000000000000000" pitchFamily="2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0D3-B44F-89D4-04CA671449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Sheet1!$F$2:$F$5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20D3-B44F-89D4-04CA67144914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Humira</c:v>
                </c:pt>
              </c:strCache>
            </c:strRef>
          </c:tx>
          <c:spPr>
            <a:solidFill>
              <a:srgbClr val="FF77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Sheet1!$G$2:$G$5</c:f>
              <c:numCache>
                <c:formatCode>0%</c:formatCode>
                <c:ptCount val="4"/>
                <c:pt idx="0">
                  <c:v>0.85</c:v>
                </c:pt>
                <c:pt idx="1">
                  <c:v>0.79</c:v>
                </c:pt>
                <c:pt idx="2">
                  <c:v>0.64</c:v>
                </c:pt>
                <c:pt idx="3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20D3-B44F-89D4-04CA6714491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000396432"/>
        <c:axId val="872557856"/>
      </c:barChart>
      <c:catAx>
        <c:axId val="10003964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r>
                  <a:rPr lang="en-US" sz="1000" err="1"/>
                  <a:t>LoE</a:t>
                </a:r>
                <a:endParaRPr lang="en-US" sz="1000"/>
              </a:p>
            </c:rich>
          </c:tx>
          <c:layout>
            <c:manualLayout>
              <c:xMode val="edge"/>
              <c:yMode val="edge"/>
              <c:x val="0.54948823165343574"/>
              <c:y val="0.798173955943744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872557856"/>
        <c:crosses val="autoZero"/>
        <c:auto val="1"/>
        <c:lblAlgn val="ctr"/>
        <c:lblOffset val="100"/>
        <c:noMultiLvlLbl val="0"/>
      </c:catAx>
      <c:valAx>
        <c:axId val="872557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r>
                  <a:rPr lang="en-US" sz="1000"/>
                  <a:t>%</a:t>
                </a:r>
                <a:r>
                  <a:rPr lang="en-US" sz="1000" err="1"/>
                  <a:t>TRx</a:t>
                </a:r>
                <a:r>
                  <a:rPr lang="en-US" sz="1000"/>
                  <a:t> Volume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00039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242756613737686"/>
          <c:y val="0.86607812138572504"/>
          <c:w val="0.84548643674612745"/>
          <c:h val="0.115515345251491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r>
              <a:rPr lang="en-US"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Adalimumab </a:t>
            </a:r>
            <a:r>
              <a:rPr lang="en-US" sz="1000" b="0" i="0" err="1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Biosims</a:t>
            </a:r>
            <a:r>
              <a:rPr lang="en-US"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r>
              <a:rPr lang="en-US" sz="1000" b="0" i="0">
                <a:solidFill>
                  <a:srgbClr val="BF0000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Written Scripts by Brand</a:t>
            </a:r>
            <a:br>
              <a:rPr lang="en-US"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en-US" sz="1000" b="0" i="1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(LAAD Rx; Filled Claims; All Channels; Feb 2023 – May 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Other Biosimilars</c:v>
                </c:pt>
              </c:strCache>
            </c:strRef>
          </c:tx>
          <c:spPr>
            <a:solidFill>
              <a:srgbClr val="25CCFF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3.008347005818629E-2"/>
                  <c:y val="-7.4756474896687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DB3-9343-8094-F63CC200A57E}"/>
                </c:ext>
              </c:extLst>
            </c:dLbl>
            <c:dLbl>
              <c:idx val="1"/>
              <c:layout>
                <c:manualLayout>
                  <c:x val="3.3281479900927674E-17"/>
                  <c:y val="-8.9707769876024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DB3-9343-8094-F63CC200A57E}"/>
                </c:ext>
              </c:extLst>
            </c:dLbl>
            <c:dLbl>
              <c:idx val="2"/>
              <c:layout>
                <c:manualLayout>
                  <c:x val="0"/>
                  <c:y val="-0.104659064855362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DB3-9343-8094-F63CC200A57E}"/>
                </c:ext>
              </c:extLst>
            </c:dLbl>
            <c:dLbl>
              <c:idx val="3"/>
              <c:layout>
                <c:manualLayout>
                  <c:x val="6.6562959801855348E-17"/>
                  <c:y val="-0.130823831069203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B3-9343-8094-F63CC200A57E}"/>
                </c:ext>
              </c:extLst>
            </c:dLbl>
            <c:dLbl>
              <c:idx val="4"/>
              <c:layout>
                <c:manualLayout>
                  <c:x val="0"/>
                  <c:y val="-0.261647662138406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DB3-9343-8094-F63CC200A57E}"/>
                </c:ext>
              </c:extLst>
            </c:dLbl>
            <c:dLbl>
              <c:idx val="5"/>
              <c:layout>
                <c:manualLayout>
                  <c:x val="0"/>
                  <c:y val="-0.213055953455559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B3-9343-8094-F63CC200A57E}"/>
                </c:ext>
              </c:extLst>
            </c:dLbl>
            <c:numFmt formatCode="#,##0&quot;K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[$-409]mmm\-yy;@</c:formatCode>
                <c:ptCount val="6"/>
                <c:pt idx="0">
                  <c:v>45261</c:v>
                </c:pt>
                <c:pt idx="1">
                  <c:v>45292</c:v>
                </c:pt>
                <c:pt idx="2">
                  <c:v>45323</c:v>
                </c:pt>
                <c:pt idx="3">
                  <c:v>45352</c:v>
                </c:pt>
                <c:pt idx="4">
                  <c:v>45383</c:v>
                </c:pt>
                <c:pt idx="5">
                  <c:v>45413</c:v>
                </c:pt>
              </c:numCache>
            </c:numRef>
          </c:cat>
          <c:val>
            <c:numRef>
              <c:f>Sheet1!$B$2:$B$7</c:f>
              <c:numCache>
                <c:formatCode>0.00</c:formatCode>
                <c:ptCount val="6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10</c:v>
                </c:pt>
                <c:pt idx="4">
                  <c:v>49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DB3-9343-8094-F63CC200A57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Hadlima</c:v>
                </c:pt>
              </c:strCache>
            </c:strRef>
          </c:tx>
          <c:spPr>
            <a:solidFill>
              <a:srgbClr val="0A8754"/>
            </a:solidFill>
            <a:ln>
              <a:noFill/>
            </a:ln>
            <a:effectLst/>
          </c:spPr>
          <c:cat>
            <c:numRef>
              <c:f>Sheet1!$A$2:$A$7</c:f>
              <c:numCache>
                <c:formatCode>[$-409]mmm\-yy;@</c:formatCode>
                <c:ptCount val="6"/>
                <c:pt idx="0">
                  <c:v>45261</c:v>
                </c:pt>
                <c:pt idx="1">
                  <c:v>45292</c:v>
                </c:pt>
                <c:pt idx="2">
                  <c:v>45323</c:v>
                </c:pt>
                <c:pt idx="3">
                  <c:v>45352</c:v>
                </c:pt>
                <c:pt idx="4">
                  <c:v>45383</c:v>
                </c:pt>
                <c:pt idx="5">
                  <c:v>45413</c:v>
                </c:pt>
              </c:numCache>
            </c:numRef>
          </c:cat>
          <c:val>
            <c:numRef>
              <c:f>Sheet1!$C$2:$C$7</c:f>
              <c:numCache>
                <c:formatCode>0.00</c:formatCode>
                <c:ptCount val="6"/>
                <c:pt idx="0">
                  <c:v>3</c:v>
                </c:pt>
                <c:pt idx="1">
                  <c:v>3.8</c:v>
                </c:pt>
                <c:pt idx="2">
                  <c:v>4.3</c:v>
                </c:pt>
                <c:pt idx="3">
                  <c:v>7</c:v>
                </c:pt>
                <c:pt idx="4">
                  <c:v>44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DB3-9343-8094-F63CC200A57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Hyrimoz (co-branded)</c:v>
                </c:pt>
              </c:strCache>
            </c:strRef>
          </c:tx>
          <c:spPr>
            <a:solidFill>
              <a:srgbClr val="74BC1F"/>
            </a:solidFill>
            <a:ln w="25400">
              <a:noFill/>
            </a:ln>
            <a:effectLst/>
          </c:spPr>
          <c:cat>
            <c:numRef>
              <c:f>Sheet1!$A$2:$A$7</c:f>
              <c:numCache>
                <c:formatCode>[$-409]mmm\-yy;@</c:formatCode>
                <c:ptCount val="6"/>
                <c:pt idx="0">
                  <c:v>45261</c:v>
                </c:pt>
                <c:pt idx="1">
                  <c:v>45292</c:v>
                </c:pt>
                <c:pt idx="2">
                  <c:v>45323</c:v>
                </c:pt>
                <c:pt idx="3">
                  <c:v>45352</c:v>
                </c:pt>
                <c:pt idx="4">
                  <c:v>45383</c:v>
                </c:pt>
                <c:pt idx="5">
                  <c:v>45413</c:v>
                </c:pt>
              </c:numCache>
            </c:numRef>
          </c:cat>
          <c:val>
            <c:numRef>
              <c:f>Sheet1!$D$2:$D$7</c:f>
              <c:numCache>
                <c:formatCode>0.00</c:formatCode>
                <c:ptCount val="6"/>
                <c:pt idx="0">
                  <c:v>1.4</c:v>
                </c:pt>
                <c:pt idx="1">
                  <c:v>1.8</c:v>
                </c:pt>
                <c:pt idx="2">
                  <c:v>2</c:v>
                </c:pt>
                <c:pt idx="3">
                  <c:v>4</c:v>
                </c:pt>
                <c:pt idx="4">
                  <c:v>39</c:v>
                </c:pt>
                <c:pt idx="5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DB3-9343-8094-F63CC200A57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Hyrimoz</c:v>
                </c:pt>
              </c:strCache>
            </c:strRef>
          </c:tx>
          <c:spPr>
            <a:solidFill>
              <a:srgbClr val="0083BF"/>
            </a:solidFill>
            <a:ln w="25400">
              <a:noFill/>
            </a:ln>
            <a:effectLst/>
          </c:spPr>
          <c:cat>
            <c:numRef>
              <c:f>Sheet1!$A$2:$A$7</c:f>
              <c:numCache>
                <c:formatCode>[$-409]mmm\-yy;@</c:formatCode>
                <c:ptCount val="6"/>
                <c:pt idx="0">
                  <c:v>45261</c:v>
                </c:pt>
                <c:pt idx="1">
                  <c:v>45292</c:v>
                </c:pt>
                <c:pt idx="2">
                  <c:v>45323</c:v>
                </c:pt>
                <c:pt idx="3">
                  <c:v>45352</c:v>
                </c:pt>
                <c:pt idx="4">
                  <c:v>45383</c:v>
                </c:pt>
                <c:pt idx="5">
                  <c:v>45413</c:v>
                </c:pt>
              </c:numCache>
            </c:numRef>
          </c:cat>
          <c:val>
            <c:numRef>
              <c:f>Sheet1!$E$2:$E$7</c:f>
              <c:numCache>
                <c:formatCode>0.00</c:formatCode>
                <c:ptCount val="6"/>
                <c:pt idx="0">
                  <c:v>1.5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DB3-9343-8094-F63CC200A57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Amjevita</c:v>
                </c:pt>
              </c:strCache>
            </c:strRef>
          </c:tx>
          <c:spPr>
            <a:solidFill>
              <a:srgbClr val="16325A"/>
            </a:solidFill>
            <a:ln w="25400">
              <a:noFill/>
            </a:ln>
            <a:effectLst/>
          </c:spPr>
          <c:cat>
            <c:numRef>
              <c:f>Sheet1!$A$2:$A$7</c:f>
              <c:numCache>
                <c:formatCode>[$-409]mmm\-yy;@</c:formatCode>
                <c:ptCount val="6"/>
                <c:pt idx="0">
                  <c:v>45261</c:v>
                </c:pt>
                <c:pt idx="1">
                  <c:v>45292</c:v>
                </c:pt>
                <c:pt idx="2">
                  <c:v>45323</c:v>
                </c:pt>
                <c:pt idx="3">
                  <c:v>45352</c:v>
                </c:pt>
                <c:pt idx="4">
                  <c:v>45383</c:v>
                </c:pt>
                <c:pt idx="5">
                  <c:v>45413</c:v>
                </c:pt>
              </c:numCache>
            </c:numRef>
          </c:cat>
          <c:val>
            <c:numRef>
              <c:f>Sheet1!$F$2:$F$7</c:f>
              <c:numCache>
                <c:formatCode>0.00</c:formatCode>
                <c:ptCount val="6"/>
                <c:pt idx="0">
                  <c:v>1.4</c:v>
                </c:pt>
                <c:pt idx="1">
                  <c:v>1.8</c:v>
                </c:pt>
                <c:pt idx="2">
                  <c:v>1.8</c:v>
                </c:pt>
                <c:pt idx="3">
                  <c:v>1.4</c:v>
                </c:pt>
                <c:pt idx="4">
                  <c:v>1.8</c:v>
                </c:pt>
                <c:pt idx="5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DB3-9343-8094-F63CC200A5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40670416"/>
        <c:axId val="940101296"/>
      </c:areaChart>
      <c:dateAx>
        <c:axId val="1340670416"/>
        <c:scaling>
          <c:orientation val="minMax"/>
        </c:scaling>
        <c:delete val="0"/>
        <c:axPos val="b"/>
        <c:numFmt formatCode="[$-409]mmm\-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940101296"/>
        <c:crosses val="autoZero"/>
        <c:auto val="1"/>
        <c:lblOffset val="100"/>
        <c:baseTimeUnit val="months"/>
      </c:dateAx>
      <c:valAx>
        <c:axId val="940101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r>
                  <a:rPr lang="en-US" sz="800"/>
                  <a:t>Count of Written Claims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defRPr>
              </a:pPr>
              <a:endParaRPr lang="en-US"/>
            </a:p>
          </c:txPr>
        </c:title>
        <c:numFmt formatCode="0&quot;K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3406704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3041515468848318E-2"/>
          <c:y val="0.79883650670645046"/>
          <c:w val="0.83754743201708681"/>
          <c:h val="0.178736550824543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r>
              <a:rPr lang="en-US" b="0" i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Biosimilar Development Cost*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Preclinical</c:v>
                </c:pt>
              </c:strCache>
            </c:strRef>
          </c:tx>
          <c:spPr>
            <a:solidFill>
              <a:srgbClr val="9DB7D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Current Regulatory Pathway</c:v>
                </c:pt>
                <c:pt idx="1">
                  <c:v>Streamlined Pathway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57-134C-B086-616C33C97A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Preclinical - 3-way PK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Current Regulatory Pathway</c:v>
                </c:pt>
                <c:pt idx="1">
                  <c:v>Streamlined Pathway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57-134C-B086-616C33C97A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Ph 1</c:v>
                </c:pt>
              </c:strCache>
            </c:strRef>
          </c:tx>
          <c:spPr>
            <a:solidFill>
              <a:srgbClr val="0083BF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Current Regulatory Pathway</c:v>
                </c:pt>
                <c:pt idx="1">
                  <c:v>Streamlined Pathway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57-134C-B086-616C33C97A9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Ph3</c:v>
                </c:pt>
              </c:strCache>
            </c:strRef>
          </c:tx>
          <c:spPr>
            <a:solidFill>
              <a:srgbClr val="F4762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Current Regulatory Pathway</c:v>
                </c:pt>
                <c:pt idx="1">
                  <c:v>Streamlined Pathway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250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257-134C-B086-616C33C97A9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Registration</c:v>
                </c:pt>
              </c:strCache>
            </c:strRef>
          </c:tx>
          <c:spPr>
            <a:solidFill>
              <a:srgbClr val="06377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Current Regulatory Pathway</c:v>
                </c:pt>
                <c:pt idx="1">
                  <c:v>Streamlined Pathway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7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57-134C-B086-616C33C97A9E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Registration to approval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Current Regulatory Pathway</c:v>
                </c:pt>
                <c:pt idx="1">
                  <c:v>Streamlined Pathway</c:v>
                </c:pt>
              </c:strCache>
            </c:strRef>
          </c:cat>
          <c:val>
            <c:numRef>
              <c:f>Sheet1!$G$2:$G$3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F7-437A-9EB3-44CEC15076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384109632"/>
        <c:axId val="385427072"/>
      </c:barChart>
      <c:catAx>
        <c:axId val="38410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385427072"/>
        <c:crosses val="autoZero"/>
        <c:auto val="1"/>
        <c:lblAlgn val="ctr"/>
        <c:lblOffset val="100"/>
        <c:noMultiLvlLbl val="0"/>
      </c:catAx>
      <c:valAx>
        <c:axId val="385427072"/>
        <c:scaling>
          <c:orientation val="minMax"/>
          <c:max val="4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384109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r>
              <a:rPr lang="en-US" b="0" i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Biosimilar Development Timeline*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Preclinical</c:v>
                </c:pt>
              </c:strCache>
            </c:strRef>
          </c:tx>
          <c:spPr>
            <a:solidFill>
              <a:srgbClr val="9DB7D1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2–2.5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DE3-4CF6-B9C4-63C8457297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Current Regulatory Pathway</c:v>
                </c:pt>
                <c:pt idx="1">
                  <c:v>Streamlined Pathway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57-134C-B086-616C33C97A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Ph 1</c:v>
                </c:pt>
              </c:strCache>
            </c:strRef>
          </c:tx>
          <c:spPr>
            <a:solidFill>
              <a:srgbClr val="0083B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089-4A73-99A5-3DCE951F059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1–</a:t>
                    </a:r>
                    <a:fld id="{FA3E0C7B-688D-CA4E-A001-A089C498BFB8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DE3-4CF6-B9C4-63C8457297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Current Regulatory Pathway</c:v>
                </c:pt>
                <c:pt idx="1">
                  <c:v>Streamlined Pathway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</c:v>
                </c:pt>
                <c:pt idx="1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57-134C-B086-616C33C97A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Ph 3</c:v>
                </c:pt>
              </c:strCache>
            </c:strRef>
          </c:tx>
          <c:spPr>
            <a:solidFill>
              <a:srgbClr val="F4762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1E91566-A1CC-9C49-9677-4DC0EAABCE77}" type="VALUE">
                      <a:rPr lang="en-US" smtClean="0"/>
                      <a:pPr/>
                      <a:t>[VALUE]</a:t>
                    </a:fld>
                    <a:r>
                      <a:rPr lang="en-US"/>
                      <a:t>–3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BDB-A244-8DF2-F484F15EC24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DB-A244-8DF2-F484F15EC2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Current Regulatory Pathway</c:v>
                </c:pt>
                <c:pt idx="1">
                  <c:v>Streamlined Pathway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57-134C-B086-616C33C97A9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Registration</c:v>
                </c:pt>
              </c:strCache>
            </c:strRef>
          </c:tx>
          <c:spPr>
            <a:solidFill>
              <a:srgbClr val="06377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Current Regulatory Pathway</c:v>
                </c:pt>
                <c:pt idx="1">
                  <c:v>Streamlined Pathway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257-134C-B086-616C33C97A9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Registration to approval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Current Regulatory Pathway</c:v>
                </c:pt>
                <c:pt idx="1">
                  <c:v>Streamlined Pathway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57-134C-B086-616C33C97A9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384109632"/>
        <c:axId val="385427072"/>
      </c:barChart>
      <c:catAx>
        <c:axId val="38410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385427072"/>
        <c:crosses val="autoZero"/>
        <c:auto val="1"/>
        <c:lblAlgn val="ctr"/>
        <c:lblOffset val="100"/>
        <c:noMultiLvlLbl val="0"/>
      </c:catAx>
      <c:valAx>
        <c:axId val="385427072"/>
        <c:scaling>
          <c:orientation val="minMax"/>
          <c:max val="8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384109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r>
              <a:rPr lang="en-US" sz="1600">
                <a:effectLst/>
              </a:rPr>
              <a:t>Percent of Total Prescriptions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Brands</c:v>
                </c:pt>
              </c:strCache>
            </c:strRef>
          </c:tx>
          <c:spPr>
            <a:solidFill>
              <a:srgbClr val="FC814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spc="-150" baseline="0">
                    <a:solidFill>
                      <a:schemeClr val="bg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Sheet1!$B$2:$B$12</c:f>
              <c:numCache>
                <c:formatCode>0.0%</c:formatCode>
                <c:ptCount val="11"/>
                <c:pt idx="0">
                  <c:v>0.11799999999999999</c:v>
                </c:pt>
                <c:pt idx="1">
                  <c:v>0.109</c:v>
                </c:pt>
                <c:pt idx="2">
                  <c:v>0.10100000000000001</c:v>
                </c:pt>
                <c:pt idx="3">
                  <c:v>0.10100000000000001</c:v>
                </c:pt>
                <c:pt idx="4">
                  <c:v>9.7000000000000003E-2</c:v>
                </c:pt>
                <c:pt idx="5">
                  <c:v>9.8000000000000004E-2</c:v>
                </c:pt>
                <c:pt idx="6">
                  <c:v>9.4E-2</c:v>
                </c:pt>
                <c:pt idx="7">
                  <c:v>9.5000000000000001E-2</c:v>
                </c:pt>
                <c:pt idx="8">
                  <c:v>0.10199999999999999</c:v>
                </c:pt>
                <c:pt idx="9">
                  <c:v>0.10299999999999999</c:v>
                </c:pt>
                <c:pt idx="10">
                  <c:v>0.108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FF-0740-954F-97461B71F4F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Generics &amp; Biosimilars</c:v>
                </c:pt>
              </c:strCache>
            </c:strRef>
          </c:tx>
          <c:spPr>
            <a:solidFill>
              <a:srgbClr val="0F5BA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spc="-150" baseline="0">
                    <a:solidFill>
                      <a:schemeClr val="bg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Sheet1!$C$2:$C$12</c:f>
              <c:numCache>
                <c:formatCode>0.0%</c:formatCode>
                <c:ptCount val="11"/>
                <c:pt idx="0">
                  <c:v>0.88200000000000001</c:v>
                </c:pt>
                <c:pt idx="1">
                  <c:v>0.89100000000000001</c:v>
                </c:pt>
                <c:pt idx="2">
                  <c:v>0.89900000000000002</c:v>
                </c:pt>
                <c:pt idx="3">
                  <c:v>0.89900000000000002</c:v>
                </c:pt>
                <c:pt idx="4">
                  <c:v>0.90300000000000002</c:v>
                </c:pt>
                <c:pt idx="5">
                  <c:v>0.90200000000000002</c:v>
                </c:pt>
                <c:pt idx="6">
                  <c:v>0.90600000000000003</c:v>
                </c:pt>
                <c:pt idx="7">
                  <c:v>0.90500000000000003</c:v>
                </c:pt>
                <c:pt idx="8">
                  <c:v>0.89800000000000002</c:v>
                </c:pt>
                <c:pt idx="9">
                  <c:v>0.89700000000000002</c:v>
                </c:pt>
                <c:pt idx="10">
                  <c:v>0.89200000000000002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FF-0740-954F-97461B71F4F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0818591"/>
        <c:axId val="170158047"/>
      </c:barChart>
      <c:catAx>
        <c:axId val="170818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70158047"/>
        <c:crosses val="autoZero"/>
        <c:auto val="1"/>
        <c:lblAlgn val="ctr"/>
        <c:lblOffset val="100"/>
        <c:noMultiLvlLbl val="0"/>
      </c:catAx>
      <c:valAx>
        <c:axId val="170158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170818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 sz="1860" b="0" i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Savings</a:t>
            </a:r>
          </a:p>
          <a:p>
            <a:pPr>
              <a:defRPr/>
            </a:pPr>
            <a:r>
              <a:rPr lang="en-US" sz="1860" b="0" i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n=$3.6T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Savings</c:v>
                </c:pt>
              </c:strCache>
            </c:strRef>
          </c:tx>
          <c:dPt>
            <c:idx val="0"/>
            <c:bubble3D val="0"/>
            <c:spPr>
              <a:solidFill>
                <a:srgbClr val="74BC4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F4-2847-9DAC-84711862F38E}"/>
              </c:ext>
            </c:extLst>
          </c:dPt>
          <c:dPt>
            <c:idx val="1"/>
            <c:bubble3D val="0"/>
            <c:spPr>
              <a:solidFill>
                <a:srgbClr val="0F5BA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F4-2847-9DAC-84711862F38E}"/>
              </c:ext>
            </c:extLst>
          </c:dPt>
          <c:dLbls>
            <c:dLbl>
              <c:idx val="0"/>
              <c:layout>
                <c:manualLayout>
                  <c:x val="-0.21568686797269904"/>
                  <c:y val="0.2174838813471703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6180082925662307"/>
                      <c:h val="0.178652918043404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5F4-2847-9DAC-84711862F38E}"/>
                </c:ext>
              </c:extLst>
            </c:dLbl>
            <c:dLbl>
              <c:idx val="1"/>
              <c:layout>
                <c:manualLayout>
                  <c:x val="0.24320016552453919"/>
                  <c:y val="-0.2071524215931095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9974401713913246"/>
                      <c:h val="0.185254502787610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5F4-2847-9DAC-84711862F3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Specialty</c:v>
                </c:pt>
                <c:pt idx="1">
                  <c:v>Traditional</c:v>
                </c:pt>
              </c:strCache>
            </c:strRef>
          </c:cat>
          <c:val>
            <c:numRef>
              <c:f>Sheet1!$B$2:$B$3</c:f>
              <c:numCache>
                <c:formatCode>_(* #,##0_);_(* \(#,##0\);_(* "-"??_);_(@_)</c:formatCode>
                <c:ptCount val="2"/>
                <c:pt idx="0">
                  <c:v>831725343235.23865</c:v>
                </c:pt>
                <c:pt idx="1">
                  <c:v>2794726310232.1895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F4-2847-9DAC-84711862F3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Traditional</c:v>
                </c:pt>
              </c:strCache>
            </c:strRef>
          </c:tx>
          <c:spPr>
            <a:solidFill>
              <a:srgbClr val="0F5BA3"/>
            </a:solidFill>
            <a:ln>
              <a:noFill/>
            </a:ln>
            <a:effectLst/>
          </c:spP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Sheet1!$C$2:$C$11</c:f>
              <c:numCache>
                <c:formatCode>_(* #,##0_);_(* \(#,##0\);_(* "-"??_);_(@_)</c:formatCode>
                <c:ptCount val="10"/>
                <c:pt idx="0">
                  <c:v>199202926368.14288</c:v>
                </c:pt>
                <c:pt idx="1">
                  <c:v>416870885218.61786</c:v>
                </c:pt>
                <c:pt idx="2">
                  <c:v>649959221525.38989</c:v>
                </c:pt>
                <c:pt idx="3">
                  <c:v>901222477599.56445</c:v>
                </c:pt>
                <c:pt idx="4">
                  <c:v>1169192958595.9912</c:v>
                </c:pt>
                <c:pt idx="5">
                  <c:v>1453016198671.4614</c:v>
                </c:pt>
                <c:pt idx="6">
                  <c:v>1756476881677.5376</c:v>
                </c:pt>
                <c:pt idx="7">
                  <c:v>2083710747070.6467</c:v>
                </c:pt>
                <c:pt idx="8">
                  <c:v>2428958871245.6938</c:v>
                </c:pt>
                <c:pt idx="9">
                  <c:v>2794726310232.1895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0E-BB4F-B2EC-7E6254960E49}"/>
            </c:ext>
          </c:extLst>
        </c:ser>
        <c:ser>
          <c:idx val="0"/>
          <c:order val="1"/>
          <c:tx>
            <c:strRef>
              <c:f>Sheet1!$B$1</c:f>
              <c:strCache>
                <c:ptCount val="1"/>
                <c:pt idx="0">
                  <c:v>Specialty</c:v>
                </c:pt>
              </c:strCache>
            </c:strRef>
          </c:tx>
          <c:spPr>
            <a:solidFill>
              <a:srgbClr val="74BC44"/>
            </a:solidFill>
            <a:ln>
              <a:noFill/>
            </a:ln>
            <a:effectLst/>
          </c:spP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Sheet1!$B$2:$B$11</c:f>
              <c:numCache>
                <c:formatCode>_(* #,##0_);_(* \(#,##0\);_(* "-"??_);_(@_)</c:formatCode>
                <c:ptCount val="10"/>
                <c:pt idx="0">
                  <c:v>43141951578.410179</c:v>
                </c:pt>
                <c:pt idx="1">
                  <c:v>91068374060.567871</c:v>
                </c:pt>
                <c:pt idx="2">
                  <c:v>145791830784.67474</c:v>
                </c:pt>
                <c:pt idx="3">
                  <c:v>211041437983.07495</c:v>
                </c:pt>
                <c:pt idx="4">
                  <c:v>282845731376.91663</c:v>
                </c:pt>
                <c:pt idx="5">
                  <c:v>369815764772.32001</c:v>
                </c:pt>
                <c:pt idx="6">
                  <c:v>470433966814.396</c:v>
                </c:pt>
                <c:pt idx="7">
                  <c:v>581811853046.50232</c:v>
                </c:pt>
                <c:pt idx="8">
                  <c:v>701484013488.19714</c:v>
                </c:pt>
                <c:pt idx="9">
                  <c:v>831725343235.23865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0E-BB4F-B2EC-7E6254960E4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Sheet1!$D$2:$D$11</c:f>
              <c:numCache>
                <c:formatCode>_(* #,##0_);_(* \(#,##0\);_(* "-"??_);_(@_)</c:formatCode>
                <c:ptCount val="10"/>
                <c:pt idx="0">
                  <c:v>242344877946.55307</c:v>
                </c:pt>
                <c:pt idx="1">
                  <c:v>507939259279.18573</c:v>
                </c:pt>
                <c:pt idx="2">
                  <c:v>795751052310.06458</c:v>
                </c:pt>
                <c:pt idx="3">
                  <c:v>1112263915582.6394</c:v>
                </c:pt>
                <c:pt idx="4">
                  <c:v>1452038689972.9077</c:v>
                </c:pt>
                <c:pt idx="5">
                  <c:v>1822831963443.7813</c:v>
                </c:pt>
                <c:pt idx="6">
                  <c:v>2226910848491.9336</c:v>
                </c:pt>
                <c:pt idx="7">
                  <c:v>2665522600117.1489</c:v>
                </c:pt>
                <c:pt idx="8">
                  <c:v>3130442884733.8911</c:v>
                </c:pt>
                <c:pt idx="9">
                  <c:v>3626451653467.4282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0E-BB4F-B2EC-7E6254960E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2005832"/>
        <c:axId val="522004520"/>
      </c:areaChart>
      <c:catAx>
        <c:axId val="522005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522004520"/>
        <c:crosses val="autoZero"/>
        <c:auto val="1"/>
        <c:lblAlgn val="ctr"/>
        <c:lblOffset val="100"/>
        <c:noMultiLvlLbl val="0"/>
      </c:catAx>
      <c:valAx>
        <c:axId val="522004520"/>
        <c:scaling>
          <c:orientation val="minMax"/>
          <c:max val="40000000000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rgbClr val="595959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r>
                  <a:rPr lang="en-US"/>
                  <a:t>Cumulative generic savings ($Bn)</a:t>
                </a:r>
              </a:p>
            </c:rich>
          </c:tx>
          <c:layout>
            <c:manualLayout>
              <c:xMode val="edge"/>
              <c:yMode val="edge"/>
              <c:x val="0"/>
              <c:y val="0.14336968894335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rgbClr val="595959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38100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522005832"/>
        <c:crosses val="autoZero"/>
        <c:crossBetween val="midCat"/>
        <c:dispUnits>
          <c:builtInUnit val="billions"/>
        </c:dispUnits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595959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r>
              <a:rPr lang="en-US" sz="1800" b="0" i="0"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Health Affairs = Use of Generic ICS-LABA Inhalers by Month,</a:t>
            </a:r>
            <a:br>
              <a:rPr lang="en-US" sz="1800" b="0" i="0"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en-US" sz="1800" b="0" i="0"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January 2020 – September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rgbClr val="0F5BA3"/>
              </a:solidFill>
              <a:ln w="9525">
                <a:noFill/>
              </a:ln>
              <a:effectLst/>
            </c:spPr>
          </c:marker>
          <c:xVal>
            <c:numRef>
              <c:f>Sheet1!$A$2:$A$70</c:f>
              <c:numCache>
                <c:formatCode>General</c:formatCode>
                <c:ptCount val="6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</c:numCache>
            </c:numRef>
          </c:xVal>
          <c:yVal>
            <c:numRef>
              <c:f>Sheet1!$B$2:$B$70</c:f>
              <c:numCache>
                <c:formatCode>General</c:formatCode>
                <c:ptCount val="69"/>
                <c:pt idx="0">
                  <c:v>20.9</c:v>
                </c:pt>
                <c:pt idx="1">
                  <c:v>24.8</c:v>
                </c:pt>
                <c:pt idx="2">
                  <c:v>24.5</c:v>
                </c:pt>
                <c:pt idx="3">
                  <c:v>23.7</c:v>
                </c:pt>
                <c:pt idx="4">
                  <c:v>24.1</c:v>
                </c:pt>
                <c:pt idx="5">
                  <c:v>24.1</c:v>
                </c:pt>
                <c:pt idx="6">
                  <c:v>24.5</c:v>
                </c:pt>
                <c:pt idx="7">
                  <c:v>24.6</c:v>
                </c:pt>
                <c:pt idx="8">
                  <c:v>24.9</c:v>
                </c:pt>
                <c:pt idx="9">
                  <c:v>25</c:v>
                </c:pt>
                <c:pt idx="10">
                  <c:v>25</c:v>
                </c:pt>
                <c:pt idx="11">
                  <c:v>25</c:v>
                </c:pt>
                <c:pt idx="12">
                  <c:v>26</c:v>
                </c:pt>
                <c:pt idx="13">
                  <c:v>26.4</c:v>
                </c:pt>
                <c:pt idx="14">
                  <c:v>26.4</c:v>
                </c:pt>
                <c:pt idx="15">
                  <c:v>26</c:v>
                </c:pt>
                <c:pt idx="16">
                  <c:v>25.9</c:v>
                </c:pt>
                <c:pt idx="17">
                  <c:v>25.6</c:v>
                </c:pt>
                <c:pt idx="18">
                  <c:v>25.8</c:v>
                </c:pt>
                <c:pt idx="19">
                  <c:v>25.9</c:v>
                </c:pt>
                <c:pt idx="20">
                  <c:v>26</c:v>
                </c:pt>
                <c:pt idx="21">
                  <c:v>26.4</c:v>
                </c:pt>
                <c:pt idx="22">
                  <c:v>26.6</c:v>
                </c:pt>
                <c:pt idx="23">
                  <c:v>26.7</c:v>
                </c:pt>
                <c:pt idx="24">
                  <c:v>26.8</c:v>
                </c:pt>
                <c:pt idx="25">
                  <c:v>26.7</c:v>
                </c:pt>
                <c:pt idx="26">
                  <c:v>26.8</c:v>
                </c:pt>
                <c:pt idx="27">
                  <c:v>25.4</c:v>
                </c:pt>
                <c:pt idx="28">
                  <c:v>25.6</c:v>
                </c:pt>
                <c:pt idx="29">
                  <c:v>27.3</c:v>
                </c:pt>
                <c:pt idx="30">
                  <c:v>27.7</c:v>
                </c:pt>
                <c:pt idx="31">
                  <c:v>27.6</c:v>
                </c:pt>
                <c:pt idx="32">
                  <c:v>27.9</c:v>
                </c:pt>
                <c:pt idx="33">
                  <c:v>28.3</c:v>
                </c:pt>
                <c:pt idx="34">
                  <c:v>28.4</c:v>
                </c:pt>
                <c:pt idx="35">
                  <c:v>28.4</c:v>
                </c:pt>
                <c:pt idx="36">
                  <c:v>31.2</c:v>
                </c:pt>
                <c:pt idx="37">
                  <c:v>30.9</c:v>
                </c:pt>
                <c:pt idx="38">
                  <c:v>31.7</c:v>
                </c:pt>
                <c:pt idx="39">
                  <c:v>29</c:v>
                </c:pt>
                <c:pt idx="40">
                  <c:v>28.8</c:v>
                </c:pt>
                <c:pt idx="41">
                  <c:v>28.8</c:v>
                </c:pt>
                <c:pt idx="42">
                  <c:v>28.4</c:v>
                </c:pt>
                <c:pt idx="43">
                  <c:v>28.2</c:v>
                </c:pt>
                <c:pt idx="44">
                  <c:v>28.3</c:v>
                </c:pt>
                <c:pt idx="45">
                  <c:v>28.7</c:v>
                </c:pt>
                <c:pt idx="46">
                  <c:v>29.4</c:v>
                </c:pt>
                <c:pt idx="47">
                  <c:v>31.7</c:v>
                </c:pt>
                <c:pt idx="48">
                  <c:v>53</c:v>
                </c:pt>
                <c:pt idx="49">
                  <c:v>53.9</c:v>
                </c:pt>
                <c:pt idx="50">
                  <c:v>54.3</c:v>
                </c:pt>
                <c:pt idx="51">
                  <c:v>54.4</c:v>
                </c:pt>
                <c:pt idx="52">
                  <c:v>54.7</c:v>
                </c:pt>
                <c:pt idx="53">
                  <c:v>54.7</c:v>
                </c:pt>
                <c:pt idx="54">
                  <c:v>55.4</c:v>
                </c:pt>
                <c:pt idx="55">
                  <c:v>55.2</c:v>
                </c:pt>
                <c:pt idx="56">
                  <c:v>55.5</c:v>
                </c:pt>
                <c:pt idx="57">
                  <c:v>55.7</c:v>
                </c:pt>
                <c:pt idx="58">
                  <c:v>56.1</c:v>
                </c:pt>
                <c:pt idx="59">
                  <c:v>56.5</c:v>
                </c:pt>
                <c:pt idx="60">
                  <c:v>60.7</c:v>
                </c:pt>
                <c:pt idx="61">
                  <c:v>60.2</c:v>
                </c:pt>
                <c:pt idx="62">
                  <c:v>60.2</c:v>
                </c:pt>
                <c:pt idx="63">
                  <c:v>59</c:v>
                </c:pt>
                <c:pt idx="64">
                  <c:v>58.8</c:v>
                </c:pt>
                <c:pt idx="65">
                  <c:v>58.7</c:v>
                </c:pt>
                <c:pt idx="66">
                  <c:v>58.2</c:v>
                </c:pt>
                <c:pt idx="67">
                  <c:v>58.2</c:v>
                </c:pt>
                <c:pt idx="68">
                  <c:v>58.5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8BC-2540-A8B1-013461ABD6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Pre-Medicaid</c:v>
                </c:pt>
              </c:strCache>
            </c:strRef>
          </c:tx>
          <c:spPr>
            <a:ln w="19050" cap="rnd">
              <a:solidFill>
                <a:srgbClr val="FF7700"/>
              </a:solidFill>
              <a:round/>
            </a:ln>
            <a:effectLst/>
          </c:spPr>
          <c:marker>
            <c:symbol val="none"/>
          </c:marker>
          <c:xVal>
            <c:numRef>
              <c:f>Sheet1!$A$2:$A$70</c:f>
              <c:numCache>
                <c:formatCode>General</c:formatCode>
                <c:ptCount val="6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</c:numCache>
            </c:numRef>
          </c:xVal>
          <c:yVal>
            <c:numRef>
              <c:f>Sheet1!$C$2:$C$70</c:f>
              <c:numCache>
                <c:formatCode>0.0</c:formatCode>
                <c:ptCount val="69"/>
                <c:pt idx="0">
                  <c:v>23.479700000000001</c:v>
                </c:pt>
                <c:pt idx="1">
                  <c:v>23.619399999999999</c:v>
                </c:pt>
                <c:pt idx="2">
                  <c:v>23.7591</c:v>
                </c:pt>
                <c:pt idx="3">
                  <c:v>23.898800000000001</c:v>
                </c:pt>
                <c:pt idx="4">
                  <c:v>24.038499999999999</c:v>
                </c:pt>
                <c:pt idx="5">
                  <c:v>24.1782</c:v>
                </c:pt>
                <c:pt idx="6">
                  <c:v>24.317900000000002</c:v>
                </c:pt>
                <c:pt idx="7">
                  <c:v>24.457599999999999</c:v>
                </c:pt>
                <c:pt idx="8">
                  <c:v>24.597300000000001</c:v>
                </c:pt>
                <c:pt idx="9">
                  <c:v>24.736999999999998</c:v>
                </c:pt>
                <c:pt idx="10">
                  <c:v>24.8767</c:v>
                </c:pt>
                <c:pt idx="11">
                  <c:v>25.016400000000001</c:v>
                </c:pt>
                <c:pt idx="12">
                  <c:v>25.156099999999999</c:v>
                </c:pt>
                <c:pt idx="13">
                  <c:v>25.2958</c:v>
                </c:pt>
                <c:pt idx="14">
                  <c:v>25.435500000000001</c:v>
                </c:pt>
                <c:pt idx="15">
                  <c:v>25.575199999999999</c:v>
                </c:pt>
                <c:pt idx="16">
                  <c:v>25.7149</c:v>
                </c:pt>
                <c:pt idx="17">
                  <c:v>25.854599999999998</c:v>
                </c:pt>
                <c:pt idx="18">
                  <c:v>25.994299999999999</c:v>
                </c:pt>
                <c:pt idx="19">
                  <c:v>26.134</c:v>
                </c:pt>
                <c:pt idx="20">
                  <c:v>26.273699999999998</c:v>
                </c:pt>
                <c:pt idx="21">
                  <c:v>26.413399999999999</c:v>
                </c:pt>
                <c:pt idx="22">
                  <c:v>26.553100000000001</c:v>
                </c:pt>
                <c:pt idx="23">
                  <c:v>26.692799999999998</c:v>
                </c:pt>
                <c:pt idx="24">
                  <c:v>26.8325</c:v>
                </c:pt>
                <c:pt idx="25">
                  <c:v>26.972200000000001</c:v>
                </c:pt>
                <c:pt idx="26">
                  <c:v>27.111899999999999</c:v>
                </c:pt>
                <c:pt idx="27">
                  <c:v>27.2516</c:v>
                </c:pt>
                <c:pt idx="28">
                  <c:v>27.391300000000001</c:v>
                </c:pt>
                <c:pt idx="29">
                  <c:v>27.530999999999999</c:v>
                </c:pt>
                <c:pt idx="30">
                  <c:v>27.6707</c:v>
                </c:pt>
                <c:pt idx="31">
                  <c:v>27.810400000000001</c:v>
                </c:pt>
                <c:pt idx="32">
                  <c:v>27.950099999999999</c:v>
                </c:pt>
                <c:pt idx="33">
                  <c:v>28.0898</c:v>
                </c:pt>
                <c:pt idx="34">
                  <c:v>28.229500000000002</c:v>
                </c:pt>
                <c:pt idx="35">
                  <c:v>28.369199999999999</c:v>
                </c:pt>
                <c:pt idx="36">
                  <c:v>28.508900000000001</c:v>
                </c:pt>
                <c:pt idx="37">
                  <c:v>28.648599999999998</c:v>
                </c:pt>
                <c:pt idx="38">
                  <c:v>28.7883</c:v>
                </c:pt>
                <c:pt idx="39">
                  <c:v>28.927999999999997</c:v>
                </c:pt>
                <c:pt idx="40">
                  <c:v>29.067699999999999</c:v>
                </c:pt>
                <c:pt idx="41">
                  <c:v>29.2074</c:v>
                </c:pt>
                <c:pt idx="42">
                  <c:v>29.347099999999998</c:v>
                </c:pt>
                <c:pt idx="43">
                  <c:v>29.486799999999999</c:v>
                </c:pt>
                <c:pt idx="44">
                  <c:v>29.6265</c:v>
                </c:pt>
                <c:pt idx="45">
                  <c:v>29.766199999999998</c:v>
                </c:pt>
                <c:pt idx="46">
                  <c:v>29.905899999999999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8BC-2540-A8B1-013461ABD6D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Post Medicaid</c:v>
                </c:pt>
              </c:strCache>
            </c:strRef>
          </c:tx>
          <c:spPr>
            <a:ln w="25400" cap="rnd">
              <a:solidFill>
                <a:srgbClr val="FF7700"/>
              </a:solidFill>
              <a:round/>
            </a:ln>
            <a:effectLst/>
          </c:spPr>
          <c:marker>
            <c:symbol val="none"/>
          </c:marker>
          <c:dPt>
            <c:idx val="48"/>
            <c:marker>
              <c:symbol val="none"/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8BC-2540-A8B1-013461ABD6D6}"/>
              </c:ext>
            </c:extLst>
          </c:dPt>
          <c:xVal>
            <c:numRef>
              <c:f>Sheet1!$A$2:$A$70</c:f>
              <c:numCache>
                <c:formatCode>General</c:formatCode>
                <c:ptCount val="6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</c:numCache>
            </c:numRef>
          </c:xVal>
          <c:yVal>
            <c:numRef>
              <c:f>Sheet1!$D$2:$D$70</c:f>
              <c:numCache>
                <c:formatCode>General</c:formatCode>
                <c:ptCount val="69"/>
                <c:pt idx="47" formatCode="0.0">
                  <c:v>30.0456</c:v>
                </c:pt>
                <c:pt idx="48" formatCode="0.0">
                  <c:v>53.554099999999998</c:v>
                </c:pt>
                <c:pt idx="49" formatCode="0.0">
                  <c:v>53.875</c:v>
                </c:pt>
                <c:pt idx="50" formatCode="0.0">
                  <c:v>54.195899999999995</c:v>
                </c:pt>
                <c:pt idx="51" formatCode="0.0">
                  <c:v>54.516800000000003</c:v>
                </c:pt>
                <c:pt idx="52" formatCode="0.0">
                  <c:v>54.837699999999998</c:v>
                </c:pt>
                <c:pt idx="53" formatCode="0.0">
                  <c:v>55.1586</c:v>
                </c:pt>
                <c:pt idx="54" formatCode="0.0">
                  <c:v>55.479500000000002</c:v>
                </c:pt>
                <c:pt idx="55" formatCode="0.0">
                  <c:v>55.800399999999996</c:v>
                </c:pt>
                <c:pt idx="56" formatCode="0.0">
                  <c:v>56.121299999999998</c:v>
                </c:pt>
                <c:pt idx="57" formatCode="0.0">
                  <c:v>56.4422</c:v>
                </c:pt>
                <c:pt idx="58" formatCode="0.0">
                  <c:v>56.763099999999994</c:v>
                </c:pt>
                <c:pt idx="59" formatCode="0.0">
                  <c:v>57.084000000000003</c:v>
                </c:pt>
                <c:pt idx="60" formatCode="0.0">
                  <c:v>57.404899999999998</c:v>
                </c:pt>
                <c:pt idx="61" formatCode="0.0">
                  <c:v>57.7258</c:v>
                </c:pt>
                <c:pt idx="62" formatCode="0.0">
                  <c:v>58.046700000000001</c:v>
                </c:pt>
                <c:pt idx="63" formatCode="0.0">
                  <c:v>58.367599999999996</c:v>
                </c:pt>
                <c:pt idx="64" formatCode="0.0">
                  <c:v>58.688500000000005</c:v>
                </c:pt>
                <c:pt idx="65" formatCode="0.0">
                  <c:v>59.009399999999999</c:v>
                </c:pt>
                <c:pt idx="66" formatCode="0.0">
                  <c:v>59.330300000000001</c:v>
                </c:pt>
                <c:pt idx="67" formatCode="0.0">
                  <c:v>59.651200000000003</c:v>
                </c:pt>
                <c:pt idx="68" formatCode="0.0">
                  <c:v>59.972099999999998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D8BC-2540-A8B1-013461ABD6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76213888"/>
        <c:axId val="1859168768"/>
      </c:scatterChart>
      <c:valAx>
        <c:axId val="1776213888"/>
        <c:scaling>
          <c:orientation val="minMax"/>
          <c:max val="69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859168768"/>
        <c:crosses val="autoZero"/>
        <c:crossBetween val="midCat"/>
        <c:majorUnit val="2"/>
      </c:valAx>
      <c:valAx>
        <c:axId val="1859168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62138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127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83BF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34-9343-B38F-97C718E40F57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F34-9343-B38F-97C718E40F57}"/>
              </c:ext>
            </c:extLst>
          </c:dPt>
          <c:dPt>
            <c:idx val="2"/>
            <c:bubble3D val="0"/>
            <c:spPr>
              <a:solidFill>
                <a:srgbClr val="BF0000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F34-9343-B38F-97C718E40F57}"/>
              </c:ext>
            </c:extLst>
          </c:dPt>
          <c:dPt>
            <c:idx val="3"/>
            <c:bubble3D val="0"/>
            <c:spPr>
              <a:solidFill>
                <a:srgbClr val="FF7700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F34-9343-B38F-97C718E40F57}"/>
              </c:ext>
            </c:extLst>
          </c:dPt>
          <c:dPt>
            <c:idx val="4"/>
            <c:bubble3D val="0"/>
            <c:explosion val="15"/>
            <c:spPr>
              <a:solidFill>
                <a:srgbClr val="00B0F0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F34-9343-B38F-97C718E40F57}"/>
              </c:ext>
            </c:extLst>
          </c:dPt>
          <c:dPt>
            <c:idx val="5"/>
            <c:bubble3D val="0"/>
            <c:spPr>
              <a:solidFill>
                <a:srgbClr val="74BC44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F34-9343-B38F-97C718E40F57}"/>
              </c:ext>
            </c:extLst>
          </c:dPt>
          <c:dPt>
            <c:idx val="6"/>
            <c:bubble3D val="0"/>
            <c:spPr>
              <a:solidFill>
                <a:srgbClr val="063771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F34-9343-B38F-97C718E40F57}"/>
              </c:ext>
            </c:extLst>
          </c:dPt>
          <c:dLbls>
            <c:dLbl>
              <c:idx val="0"/>
              <c:layout>
                <c:manualLayout>
                  <c:x val="-1.3044667497194141E-2"/>
                  <c:y val="-5.205275266517611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rgbClr val="4D4D4F"/>
                        </a:solidFill>
                        <a:latin typeface="Roboto Medium" panose="02000000000000000000" pitchFamily="2" charset="0"/>
                        <a:ea typeface="Roboto Medium" panose="02000000000000000000" pitchFamily="2" charset="0"/>
                        <a:cs typeface="Roboto Medium" panose="02000000000000000000" pitchFamily="2" charset="0"/>
                      </a:defRPr>
                    </a:pPr>
                    <a:fld id="{DBC1D1CE-C9DF-3741-BD5F-6C6A8FEDC335}" type="CATEGORYNAME">
                      <a:rPr lang="en-US" sz="1400" b="0" smtClean="0"/>
                      <a:pPr algn="l">
                        <a:defRPr sz="1400">
                          <a:solidFill>
                            <a:srgbClr val="4D4D4F"/>
                          </a:solidFill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rgbClr val="4D4D4F"/>
                      </a:solidFill>
                      <a:latin typeface="Roboto Medium" panose="02000000000000000000" pitchFamily="2" charset="0"/>
                      <a:ea typeface="Roboto Medium" panose="02000000000000000000" pitchFamily="2" charset="0"/>
                      <a:cs typeface="Roboto Medium" panose="02000000000000000000" pitchFamily="2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F34-9343-B38F-97C718E40F57}"/>
                </c:ext>
              </c:extLst>
            </c:dLbl>
            <c:dLbl>
              <c:idx val="1"/>
              <c:layout>
                <c:manualLayout>
                  <c:x val="2.2816363109477274E-2"/>
                  <c:y val="4.222481449078124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rgbClr val="4D4D4F"/>
                        </a:solidFill>
                        <a:latin typeface="Roboto Medium" panose="02000000000000000000" pitchFamily="2" charset="0"/>
                        <a:ea typeface="Roboto Medium" panose="02000000000000000000" pitchFamily="2" charset="0"/>
                        <a:cs typeface="Roboto Medium" panose="02000000000000000000" pitchFamily="2" charset="0"/>
                      </a:defRPr>
                    </a:pPr>
                    <a:fld id="{E9216883-6B62-4549-A70C-67CD3FCB1579}" type="CATEGORYNAME">
                      <a:rPr lang="en-US" sz="1400" b="0" smtClean="0"/>
                      <a:pPr algn="l">
                        <a:defRPr sz="1400">
                          <a:solidFill>
                            <a:srgbClr val="4D4D4F"/>
                          </a:solidFill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rgbClr val="4D4D4F"/>
                      </a:solidFill>
                      <a:latin typeface="Roboto Medium" panose="02000000000000000000" pitchFamily="2" charset="0"/>
                      <a:ea typeface="Roboto Medium" panose="02000000000000000000" pitchFamily="2" charset="0"/>
                      <a:cs typeface="Roboto Medium" panose="02000000000000000000" pitchFamily="2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F34-9343-B38F-97C718E40F57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rgbClr val="4D4D4F"/>
                        </a:solidFill>
                        <a:latin typeface="Roboto Medium" panose="02000000000000000000" pitchFamily="2" charset="0"/>
                        <a:ea typeface="Roboto Medium" panose="02000000000000000000" pitchFamily="2" charset="0"/>
                        <a:cs typeface="Roboto Medium" panose="02000000000000000000" pitchFamily="2" charset="0"/>
                      </a:defRPr>
                    </a:pPr>
                    <a:fld id="{042962B0-F3E2-1545-8164-B5E33107E592}" type="CATEGORYNAME">
                      <a:rPr lang="en-US" sz="1400" b="0" smtClean="0"/>
                      <a:pPr algn="l">
                        <a:defRPr sz="1400">
                          <a:solidFill>
                            <a:srgbClr val="4D4D4F"/>
                          </a:solidFill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rgbClr val="4D4D4F"/>
                      </a:solidFill>
                      <a:latin typeface="Roboto Medium" panose="02000000000000000000" pitchFamily="2" charset="0"/>
                      <a:ea typeface="Roboto Medium" panose="02000000000000000000" pitchFamily="2" charset="0"/>
                      <a:cs typeface="Roboto Medium" panose="02000000000000000000" pitchFamily="2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F34-9343-B38F-97C718E40F57}"/>
                </c:ext>
              </c:extLst>
            </c:dLbl>
            <c:dLbl>
              <c:idx val="3"/>
              <c:layout>
                <c:manualLayout>
                  <c:x val="1.8018083992329438E-2"/>
                  <c:y val="-2.6312984025145005E-2"/>
                </c:manualLayout>
              </c:layout>
              <c:tx>
                <c:rich>
                  <a:bodyPr/>
                  <a:lstStyle/>
                  <a:p>
                    <a:fld id="{63FC5799-7304-1B43-88D7-EF41E0538CE8}" type="CATEGORYNAME">
                      <a:rPr lang="en-US" smtClean="0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F34-9343-B38F-97C718E40F57}"/>
                </c:ext>
              </c:extLst>
            </c:dLbl>
            <c:dLbl>
              <c:idx val="4"/>
              <c:layout>
                <c:manualLayout>
                  <c:x val="6.0392199306050836E-3"/>
                  <c:y val="1.230250153915945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rgbClr val="4D4D4F"/>
                        </a:solidFill>
                        <a:latin typeface="Roboto Medium" panose="02000000000000000000" pitchFamily="2" charset="0"/>
                        <a:ea typeface="Roboto Medium" panose="02000000000000000000" pitchFamily="2" charset="0"/>
                        <a:cs typeface="Roboto Medium" panose="02000000000000000000" pitchFamily="2" charset="0"/>
                      </a:defRPr>
                    </a:pPr>
                    <a:fld id="{0ABBAC51-B26C-CB40-972D-4B07008421C9}" type="CATEGORYNAME">
                      <a:rPr lang="en-US" sz="1600" b="1" smtClean="0"/>
                      <a:pPr algn="l">
                        <a:defRPr sz="1400">
                          <a:solidFill>
                            <a:srgbClr val="4D4D4F"/>
                          </a:solidFill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rgbClr val="4D4D4F"/>
                      </a:solidFill>
                      <a:latin typeface="Roboto Medium" panose="02000000000000000000" pitchFamily="2" charset="0"/>
                      <a:ea typeface="Roboto Medium" panose="02000000000000000000" pitchFamily="2" charset="0"/>
                      <a:cs typeface="Roboto Medium" panose="02000000000000000000" pitchFamily="2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46575453205417"/>
                      <c:h val="0.106868053530345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F34-9343-B38F-97C718E40F57}"/>
                </c:ext>
              </c:extLst>
            </c:dLbl>
            <c:dLbl>
              <c:idx val="5"/>
              <c:layout>
                <c:manualLayout>
                  <c:x val="1.2360048211045065E-2"/>
                  <c:y val="-1.9726353650238164E-2"/>
                </c:manualLayout>
              </c:layout>
              <c:tx>
                <c:rich>
                  <a:bodyPr/>
                  <a:lstStyle/>
                  <a:p>
                    <a:fld id="{B7049988-BEE1-1D44-920D-9080B36784BE}" type="CATEGORYNAME">
                      <a:rPr lang="en-US" smtClean="0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F34-9343-B38F-97C718E40F57}"/>
                </c:ext>
              </c:extLst>
            </c:dLbl>
            <c:dLbl>
              <c:idx val="6"/>
              <c:layout>
                <c:manualLayout>
                  <c:x val="-3.4218267679721241E-2"/>
                  <c:y val="-6.53622695311233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rgbClr val="4D4D4F"/>
                        </a:solidFill>
                        <a:latin typeface="Roboto Medium" panose="02000000000000000000" pitchFamily="2" charset="0"/>
                        <a:ea typeface="Roboto Medium" panose="02000000000000000000" pitchFamily="2" charset="0"/>
                        <a:cs typeface="Roboto Medium" panose="02000000000000000000" pitchFamily="2" charset="0"/>
                      </a:defRPr>
                    </a:pPr>
                    <a:fld id="{A2BA0A23-0075-0149-93CC-E6F52DF0D58E}" type="CATEGORYNAME">
                      <a:rPr lang="en-US" sz="1400" b="0" smtClean="0"/>
                      <a:pPr algn="l">
                        <a:defRPr sz="1400">
                          <a:solidFill>
                            <a:srgbClr val="4D4D4F"/>
                          </a:solidFill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rgbClr val="4D4D4F"/>
                      </a:solidFill>
                      <a:latin typeface="Roboto Medium" panose="02000000000000000000" pitchFamily="2" charset="0"/>
                      <a:ea typeface="Roboto Medium" panose="02000000000000000000" pitchFamily="2" charset="0"/>
                      <a:cs typeface="Roboto Medium" panose="02000000000000000000" pitchFamily="2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18518492804721"/>
                      <c:h val="7.180859337027316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CF34-9343-B38F-97C718E40F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4D4D4F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Administrative Expenses</c:v>
                </c:pt>
                <c:pt idx="1">
                  <c:v>Long-term Care Services</c:v>
                </c:pt>
                <c:pt idx="2">
                  <c:v>Preventative Care Services</c:v>
                </c:pt>
                <c:pt idx="3">
                  <c:v>Brand Prescription Drugs</c:v>
                </c:pt>
                <c:pt idx="4">
                  <c:v>Generic Prescription Drugs</c:v>
                </c:pt>
                <c:pt idx="5">
                  <c:v>Other</c:v>
                </c:pt>
                <c:pt idx="6">
                  <c:v>Inpatient &amp; Outpatient</c:v>
                </c:pt>
              </c:strCache>
            </c:strRef>
          </c:cat>
          <c:val>
            <c:numRef>
              <c:f>Sheet1!$B$2:$B$8</c:f>
              <c:numCache>
                <c:formatCode>0.0%</c:formatCode>
                <c:ptCount val="7"/>
                <c:pt idx="0">
                  <c:v>1.2999999999999999E-2</c:v>
                </c:pt>
                <c:pt idx="1">
                  <c:v>7.8E-2</c:v>
                </c:pt>
                <c:pt idx="2">
                  <c:v>2.9000000000000001E-2</c:v>
                </c:pt>
                <c:pt idx="3">
                  <c:v>8.5000000000000006E-2</c:v>
                </c:pt>
                <c:pt idx="4">
                  <c:v>1.0999999999999999E-2</c:v>
                </c:pt>
                <c:pt idx="5">
                  <c:v>0.16700000000000001</c:v>
                </c:pt>
                <c:pt idx="6">
                  <c:v>0.61699999999999999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F34-9343-B38F-97C718E40F57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629018106862273E-2"/>
          <c:y val="1.6004241876258912E-2"/>
          <c:w val="0.90028416564273972"/>
          <c:h val="0.7849198682781045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1993-1997</c:v>
                </c:pt>
              </c:strCache>
            </c:strRef>
          </c:tx>
          <c:spPr>
            <a:ln w="38100" cap="rnd">
              <a:solidFill>
                <a:srgbClr val="24418F"/>
              </a:solidFill>
              <a:round/>
            </a:ln>
            <a:effectLst/>
          </c:spPr>
          <c:marker>
            <c:symbol val="none"/>
          </c:marker>
          <c:cat>
            <c:numRef>
              <c:f>Sheet1!$A$2:$A$26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Sheet1!$B$2:$B$26</c:f>
              <c:numCache>
                <c:formatCode>0%</c:formatCode>
                <c:ptCount val="25"/>
                <c:pt idx="0">
                  <c:v>0.75310326285078066</c:v>
                </c:pt>
                <c:pt idx="1">
                  <c:v>0.76438950083190749</c:v>
                </c:pt>
                <c:pt idx="2">
                  <c:v>0.71468371359593319</c:v>
                </c:pt>
                <c:pt idx="3">
                  <c:v>0.67105297581296564</c:v>
                </c:pt>
                <c:pt idx="4">
                  <c:v>0.63673711543404898</c:v>
                </c:pt>
                <c:pt idx="5">
                  <c:v>0.62933527632048247</c:v>
                </c:pt>
                <c:pt idx="6">
                  <c:v>0.56155835915929564</c:v>
                </c:pt>
                <c:pt idx="7">
                  <c:v>0.55520590811757042</c:v>
                </c:pt>
                <c:pt idx="8">
                  <c:v>0.53362141770735727</c:v>
                </c:pt>
                <c:pt idx="9">
                  <c:v>0.52426091519587714</c:v>
                </c:pt>
                <c:pt idx="10">
                  <c:v>0.51090606291627727</c:v>
                </c:pt>
                <c:pt idx="11">
                  <c:v>0.48955393398397029</c:v>
                </c:pt>
                <c:pt idx="12">
                  <c:v>0.49532112213696827</c:v>
                </c:pt>
                <c:pt idx="13">
                  <c:v>0.48752600352615394</c:v>
                </c:pt>
                <c:pt idx="14">
                  <c:v>0.49084776241203021</c:v>
                </c:pt>
                <c:pt idx="15">
                  <c:v>0.46471194048024822</c:v>
                </c:pt>
                <c:pt idx="16">
                  <c:v>0.47562803169154116</c:v>
                </c:pt>
                <c:pt idx="17">
                  <c:v>0.45813065906676154</c:v>
                </c:pt>
                <c:pt idx="18">
                  <c:v>0.45396900863717926</c:v>
                </c:pt>
                <c:pt idx="19">
                  <c:v>0.44284170447458798</c:v>
                </c:pt>
                <c:pt idx="20">
                  <c:v>0.43819323448987985</c:v>
                </c:pt>
                <c:pt idx="21">
                  <c:v>0.43575419336078508</c:v>
                </c:pt>
                <c:pt idx="22">
                  <c:v>0.41126098802982197</c:v>
                </c:pt>
                <c:pt idx="23">
                  <c:v>0.40159744247900392</c:v>
                </c:pt>
                <c:pt idx="24">
                  <c:v>0.39503327047251957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B2-104C-B361-8AB097A0068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1998-2002</c:v>
                </c:pt>
              </c:strCache>
            </c:strRef>
          </c:tx>
          <c:spPr>
            <a:ln w="38100" cap="rnd">
              <a:solidFill>
                <a:srgbClr val="FC814A"/>
              </a:solidFill>
              <a:round/>
            </a:ln>
            <a:effectLst/>
          </c:spPr>
          <c:marker>
            <c:symbol val="none"/>
          </c:marker>
          <c:cat>
            <c:numRef>
              <c:f>Sheet1!$A$2:$A$26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Sheet1!$C$2:$C$26</c:f>
              <c:numCache>
                <c:formatCode>0%</c:formatCode>
                <c:ptCount val="25"/>
                <c:pt idx="0">
                  <c:v>0.64300520488941848</c:v>
                </c:pt>
                <c:pt idx="1">
                  <c:v>0.63937742443262324</c:v>
                </c:pt>
                <c:pt idx="2">
                  <c:v>0.60489727405711047</c:v>
                </c:pt>
                <c:pt idx="3">
                  <c:v>0.5835574490590637</c:v>
                </c:pt>
                <c:pt idx="4">
                  <c:v>0.57246799312885133</c:v>
                </c:pt>
                <c:pt idx="5">
                  <c:v>0.54562611430920349</c:v>
                </c:pt>
                <c:pt idx="6">
                  <c:v>0.48870520070101581</c:v>
                </c:pt>
                <c:pt idx="7">
                  <c:v>0.47221653994595997</c:v>
                </c:pt>
                <c:pt idx="8">
                  <c:v>0.45894242146929864</c:v>
                </c:pt>
                <c:pt idx="9">
                  <c:v>0.43855960584175635</c:v>
                </c:pt>
                <c:pt idx="10">
                  <c:v>0.43379491139211029</c:v>
                </c:pt>
                <c:pt idx="11">
                  <c:v>0.40817659831774294</c:v>
                </c:pt>
                <c:pt idx="12">
                  <c:v>0.38560737736755818</c:v>
                </c:pt>
                <c:pt idx="13">
                  <c:v>0.38253083870736287</c:v>
                </c:pt>
                <c:pt idx="14">
                  <c:v>0.37269789463179875</c:v>
                </c:pt>
                <c:pt idx="15">
                  <c:v>0.36812703451259132</c:v>
                </c:pt>
                <c:pt idx="16">
                  <c:v>0.36405699419249393</c:v>
                </c:pt>
                <c:pt idx="17">
                  <c:v>0.33706945191750054</c:v>
                </c:pt>
                <c:pt idx="18">
                  <c:v>0.31976382699928035</c:v>
                </c:pt>
                <c:pt idx="19">
                  <c:v>0.30069152805843447</c:v>
                </c:pt>
                <c:pt idx="20">
                  <c:v>0.29508661794710711</c:v>
                </c:pt>
                <c:pt idx="21">
                  <c:v>0.28519040164180415</c:v>
                </c:pt>
                <c:pt idx="22">
                  <c:v>0.28268701638778898</c:v>
                </c:pt>
                <c:pt idx="23">
                  <c:v>0.28393345088726801</c:v>
                </c:pt>
                <c:pt idx="24">
                  <c:v>0.28108989062324163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AB2-104C-B361-8AB097A0068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2003-2007</c:v>
                </c:pt>
              </c:strCache>
            </c:strRef>
          </c:tx>
          <c:spPr>
            <a:ln w="38100" cap="rnd">
              <a:solidFill>
                <a:srgbClr val="13B74C"/>
              </a:solidFill>
              <a:round/>
            </a:ln>
            <a:effectLst/>
          </c:spPr>
          <c:marker>
            <c:symbol val="none"/>
          </c:marker>
          <c:cat>
            <c:numRef>
              <c:f>Sheet1!$A$2:$A$26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Sheet1!$D$2:$D$26</c:f>
              <c:numCache>
                <c:formatCode>0%</c:formatCode>
                <c:ptCount val="25"/>
                <c:pt idx="0">
                  <c:v>0.76764081024743991</c:v>
                </c:pt>
                <c:pt idx="1">
                  <c:v>0.76506840427489609</c:v>
                </c:pt>
                <c:pt idx="2">
                  <c:v>0.72109907147907648</c:v>
                </c:pt>
                <c:pt idx="3">
                  <c:v>0.70964289833086946</c:v>
                </c:pt>
                <c:pt idx="4">
                  <c:v>0.67452137524050915</c:v>
                </c:pt>
                <c:pt idx="5">
                  <c:v>0.65055307786461236</c:v>
                </c:pt>
                <c:pt idx="6">
                  <c:v>0.63129473051795537</c:v>
                </c:pt>
                <c:pt idx="7">
                  <c:v>0.60969221258238138</c:v>
                </c:pt>
                <c:pt idx="8">
                  <c:v>0.57010973795126874</c:v>
                </c:pt>
                <c:pt idx="9">
                  <c:v>0.50887822319120424</c:v>
                </c:pt>
                <c:pt idx="10">
                  <c:v>0.51047686922383229</c:v>
                </c:pt>
                <c:pt idx="11">
                  <c:v>0.48664651031201656</c:v>
                </c:pt>
                <c:pt idx="12">
                  <c:v>0.46788201159665899</c:v>
                </c:pt>
                <c:pt idx="13">
                  <c:v>0.47152396687982967</c:v>
                </c:pt>
                <c:pt idx="14">
                  <c:v>0.45930709242962597</c:v>
                </c:pt>
                <c:pt idx="15">
                  <c:v>0.4411493333272421</c:v>
                </c:pt>
                <c:pt idx="16">
                  <c:v>0.42691661043662443</c:v>
                </c:pt>
                <c:pt idx="17">
                  <c:v>0.38790334604938231</c:v>
                </c:pt>
                <c:pt idx="18">
                  <c:v>0.3713478915087447</c:v>
                </c:pt>
                <c:pt idx="19">
                  <c:v>0.36434642593738575</c:v>
                </c:pt>
                <c:pt idx="20">
                  <c:v>0.3564303258936003</c:v>
                </c:pt>
                <c:pt idx="21">
                  <c:v>0.35215778352386234</c:v>
                </c:pt>
                <c:pt idx="22">
                  <c:v>0.34512039384541571</c:v>
                </c:pt>
                <c:pt idx="23">
                  <c:v>0.33495123047478537</c:v>
                </c:pt>
                <c:pt idx="24">
                  <c:v>0.31966427742870179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AB2-104C-B361-8AB097A0068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2008-2012</c:v>
                </c:pt>
              </c:strCache>
            </c:strRef>
          </c:tx>
          <c:spPr>
            <a:ln w="38100" cap="rnd">
              <a:solidFill>
                <a:srgbClr val="0083BF"/>
              </a:solidFill>
              <a:round/>
            </a:ln>
            <a:effectLst/>
          </c:spPr>
          <c:marker>
            <c:symbol val="none"/>
          </c:marker>
          <c:cat>
            <c:numRef>
              <c:f>Sheet1!$A$2:$A$26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Sheet1!$E$2:$E$26</c:f>
              <c:numCache>
                <c:formatCode>0%</c:formatCode>
                <c:ptCount val="25"/>
                <c:pt idx="0">
                  <c:v>0.57533652390208156</c:v>
                </c:pt>
                <c:pt idx="1">
                  <c:v>0.54911521575254174</c:v>
                </c:pt>
                <c:pt idx="2">
                  <c:v>0.51325187251449078</c:v>
                </c:pt>
                <c:pt idx="3">
                  <c:v>0.49045206242521733</c:v>
                </c:pt>
                <c:pt idx="4">
                  <c:v>0.47163089733452523</c:v>
                </c:pt>
                <c:pt idx="5">
                  <c:v>0.45201089379590509</c:v>
                </c:pt>
                <c:pt idx="6">
                  <c:v>0.35081160016536422</c:v>
                </c:pt>
                <c:pt idx="7">
                  <c:v>0.28007361942426307</c:v>
                </c:pt>
                <c:pt idx="8">
                  <c:v>0.26162320559943769</c:v>
                </c:pt>
                <c:pt idx="9">
                  <c:v>0.24367176652916012</c:v>
                </c:pt>
                <c:pt idx="10">
                  <c:v>0.22980312248506221</c:v>
                </c:pt>
                <c:pt idx="11">
                  <c:v>0.23126239326441614</c:v>
                </c:pt>
                <c:pt idx="12">
                  <c:v>0.22501966273754179</c:v>
                </c:pt>
                <c:pt idx="13">
                  <c:v>0.22228279997078851</c:v>
                </c:pt>
                <c:pt idx="14">
                  <c:v>0.22117026872123094</c:v>
                </c:pt>
                <c:pt idx="15">
                  <c:v>0.21986070791885418</c:v>
                </c:pt>
                <c:pt idx="16">
                  <c:v>0.21681701345804036</c:v>
                </c:pt>
                <c:pt idx="17">
                  <c:v>0.21890169462880105</c:v>
                </c:pt>
                <c:pt idx="18">
                  <c:v>0.21114252181528848</c:v>
                </c:pt>
                <c:pt idx="19">
                  <c:v>0.20415089220939511</c:v>
                </c:pt>
                <c:pt idx="20">
                  <c:v>0.19792609826267174</c:v>
                </c:pt>
                <c:pt idx="21">
                  <c:v>0.18899533655493903</c:v>
                </c:pt>
                <c:pt idx="22">
                  <c:v>0.18736812832725466</c:v>
                </c:pt>
                <c:pt idx="23">
                  <c:v>0.18640034912929282</c:v>
                </c:pt>
                <c:pt idx="24">
                  <c:v>0.18124179724254358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AB2-104C-B361-8AB097A0068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2013-2017</c:v>
                </c:pt>
              </c:strCache>
            </c:strRef>
          </c:tx>
          <c:spPr>
            <a:ln w="38100" cap="rnd">
              <a:solidFill>
                <a:srgbClr val="BF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Sheet1!$A$2:$A$26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Sheet1!$F$2:$F$26</c:f>
              <c:numCache>
                <c:formatCode>0%</c:formatCode>
                <c:ptCount val="25"/>
                <c:pt idx="0">
                  <c:v>0.66121286556710146</c:v>
                </c:pt>
                <c:pt idx="1">
                  <c:v>0.58262527592824409</c:v>
                </c:pt>
                <c:pt idx="2">
                  <c:v>0.55428677028040918</c:v>
                </c:pt>
                <c:pt idx="3">
                  <c:v>0.51777574590261544</c:v>
                </c:pt>
                <c:pt idx="4">
                  <c:v>0.50309934234290044</c:v>
                </c:pt>
                <c:pt idx="5">
                  <c:v>0.48617845121652853</c:v>
                </c:pt>
                <c:pt idx="6">
                  <c:v>0.43463792928442496</c:v>
                </c:pt>
                <c:pt idx="7">
                  <c:v>0.37232271849856918</c:v>
                </c:pt>
                <c:pt idx="8">
                  <c:v>0.34113660826905318</c:v>
                </c:pt>
                <c:pt idx="9">
                  <c:v>0.31952253238405087</c:v>
                </c:pt>
                <c:pt idx="10">
                  <c:v>0.29990215907036982</c:v>
                </c:pt>
                <c:pt idx="11">
                  <c:v>0.28131133464471086</c:v>
                </c:pt>
                <c:pt idx="12">
                  <c:v>0.27972240150288336</c:v>
                </c:pt>
                <c:pt idx="13">
                  <c:v>0.26697989360469138</c:v>
                </c:pt>
                <c:pt idx="14">
                  <c:v>0.26031634689549377</c:v>
                </c:pt>
                <c:pt idx="15">
                  <c:v>0.24043905558205658</c:v>
                </c:pt>
                <c:pt idx="16">
                  <c:v>0.23725015378159031</c:v>
                </c:pt>
                <c:pt idx="17">
                  <c:v>0.23052283391740691</c:v>
                </c:pt>
                <c:pt idx="18">
                  <c:v>0.23365285826388152</c:v>
                </c:pt>
                <c:pt idx="19">
                  <c:v>0.22352525040397545</c:v>
                </c:pt>
                <c:pt idx="20">
                  <c:v>0.21521099154041959</c:v>
                </c:pt>
                <c:pt idx="21">
                  <c:v>0.21300848546183385</c:v>
                </c:pt>
                <c:pt idx="22">
                  <c:v>0.19820033294299574</c:v>
                </c:pt>
                <c:pt idx="23">
                  <c:v>0.19292349520461913</c:v>
                </c:pt>
                <c:pt idx="24">
                  <c:v>0.18887671652022772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AB2-104C-B361-8AB097A0068E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2018-2022</c:v>
                </c:pt>
              </c:strCache>
            </c:strRef>
          </c:tx>
          <c:spPr>
            <a:ln w="38100" cap="rnd">
              <a:solidFill>
                <a:srgbClr val="74BC1F"/>
              </a:solidFill>
              <a:round/>
            </a:ln>
            <a:effectLst/>
          </c:spPr>
          <c:marker>
            <c:symbol val="none"/>
          </c:marker>
          <c:cat>
            <c:numRef>
              <c:f>Sheet1!$A$2:$A$26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Sheet1!$G$2:$G$26</c:f>
              <c:numCache>
                <c:formatCode>0%</c:formatCode>
                <c:ptCount val="25"/>
                <c:pt idx="0">
                  <c:v>0.63748592514624547</c:v>
                </c:pt>
                <c:pt idx="1">
                  <c:v>0.60090082974272396</c:v>
                </c:pt>
                <c:pt idx="2">
                  <c:v>0.53984845075943055</c:v>
                </c:pt>
                <c:pt idx="3">
                  <c:v>0.46175696900693686</c:v>
                </c:pt>
                <c:pt idx="4">
                  <c:v>0.43116325485879969</c:v>
                </c:pt>
                <c:pt idx="5">
                  <c:v>0.4060254624830531</c:v>
                </c:pt>
                <c:pt idx="6">
                  <c:v>0.38773660940020177</c:v>
                </c:pt>
                <c:pt idx="7">
                  <c:v>0.3312598130282029</c:v>
                </c:pt>
                <c:pt idx="8">
                  <c:v>0.3116031603232296</c:v>
                </c:pt>
                <c:pt idx="9">
                  <c:v>0.30137134397653359</c:v>
                </c:pt>
                <c:pt idx="10">
                  <c:v>0.2944449490708837</c:v>
                </c:pt>
                <c:pt idx="11">
                  <c:v>0.28497086705806846</c:v>
                </c:pt>
                <c:pt idx="12">
                  <c:v>0.28344912760758267</c:v>
                </c:pt>
                <c:pt idx="13">
                  <c:v>0.27834829470709421</c:v>
                </c:pt>
                <c:pt idx="14">
                  <c:v>0.28159953250129677</c:v>
                </c:pt>
                <c:pt idx="15">
                  <c:v>0.27085850096417247</c:v>
                </c:pt>
                <c:pt idx="16">
                  <c:v>0.26122999081125114</c:v>
                </c:pt>
                <c:pt idx="17">
                  <c:v>0.26059356078321</c:v>
                </c:pt>
                <c:pt idx="18">
                  <c:v>0.25834604324899668</c:v>
                </c:pt>
                <c:pt idx="19">
                  <c:v>0.25016861379748789</c:v>
                </c:pt>
                <c:pt idx="20">
                  <c:v>0.24042809949827207</c:v>
                </c:pt>
                <c:pt idx="21">
                  <c:v>0.23087745516809274</c:v>
                </c:pt>
                <c:pt idx="22">
                  <c:v>0.22724522217118884</c:v>
                </c:pt>
                <c:pt idx="23">
                  <c:v>0.226182420409862</c:v>
                </c:pt>
                <c:pt idx="24">
                  <c:v>0.22711816225382925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AB2-104C-B361-8AB097A006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51406400"/>
        <c:axId val="663835856"/>
      </c:lineChart>
      <c:catAx>
        <c:axId val="7514064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sz="1330" b="0" i="0" u="none" strike="noStrike" kern="1200" baseline="0">
                    <a:solidFill>
                      <a:srgbClr val="595959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Roboto Medium" panose="02000000000000000000" pitchFamily="2" charset="0"/>
                  </a:defRPr>
                </a:pPr>
                <a:r>
                  <a:rPr lang="en-US">
                    <a:solidFill>
                      <a:srgbClr val="595959"/>
                    </a:solidFill>
                  </a:rPr>
                  <a:t>Months after generic entry</a:t>
                </a:r>
              </a:p>
            </c:rich>
          </c:tx>
          <c:layout>
            <c:manualLayout>
              <c:xMode val="edge"/>
              <c:yMode val="edge"/>
              <c:x val="0.42776360854297713"/>
              <c:y val="0.870429264435471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 rtl="0">
                <a:defRPr sz="1330" b="0" i="0" u="none" strike="noStrike" kern="1200" baseline="0">
                  <a:solidFill>
                    <a:srgbClr val="595959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sz="1000" b="0" i="0" u="none" strike="noStrike" kern="1200" baseline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663835856"/>
        <c:crosses val="autoZero"/>
        <c:auto val="1"/>
        <c:lblAlgn val="ctr"/>
        <c:lblOffset val="100"/>
        <c:noMultiLvlLbl val="0"/>
      </c:catAx>
      <c:valAx>
        <c:axId val="663835856"/>
        <c:scaling>
          <c:orientation val="minMax"/>
          <c:max val="0.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solidFill>
            <a:schemeClr val="bg1"/>
          </a:solidFill>
          <a:ln w="38100">
            <a:solidFill>
              <a:srgbClr val="DBE3E7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sz="1000" b="0" i="0" u="none" strike="noStrike" kern="1200" baseline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pPr>
            <a:endParaRPr lang="en-US"/>
          </a:p>
        </c:txPr>
        <c:crossAx val="751406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4464376596424227"/>
          <c:w val="0.98320774445957226"/>
          <c:h val="5.5098833145725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595959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Roboto Medium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Generic Oral Y/Y Pricing Change</c:v>
                </c:pt>
              </c:strCache>
            </c:strRef>
          </c:tx>
          <c:spPr>
            <a:ln w="28575" cap="rnd">
              <a:solidFill>
                <a:srgbClr val="0F5BA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Sheet1!$A$2:$A$61</c:f>
              <c:numCache>
                <c:formatCode>mmm\-yy</c:formatCode>
                <c:ptCount val="60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  <c:pt idx="56">
                  <c:v>45901</c:v>
                </c:pt>
                <c:pt idx="57">
                  <c:v>45931</c:v>
                </c:pt>
                <c:pt idx="58">
                  <c:v>45962</c:v>
                </c:pt>
                <c:pt idx="59">
                  <c:v>45992</c:v>
                </c:pt>
              </c:numCache>
            </c:numRef>
          </c:cat>
          <c:val>
            <c:numRef>
              <c:f>Sheet1!$B$2:$B$61</c:f>
              <c:numCache>
                <c:formatCode>0.0%</c:formatCode>
                <c:ptCount val="60"/>
                <c:pt idx="0">
                  <c:v>-0.01</c:v>
                </c:pt>
                <c:pt idx="1">
                  <c:v>-5.3999999999999999E-2</c:v>
                </c:pt>
                <c:pt idx="2">
                  <c:v>-6.9000000000000006E-2</c:v>
                </c:pt>
                <c:pt idx="3">
                  <c:v>-6.9000000000000006E-2</c:v>
                </c:pt>
                <c:pt idx="4">
                  <c:v>-7.0000000000000007E-2</c:v>
                </c:pt>
                <c:pt idx="5">
                  <c:v>-7.4999999999999997E-2</c:v>
                </c:pt>
                <c:pt idx="6">
                  <c:v>-0.09</c:v>
                </c:pt>
                <c:pt idx="7">
                  <c:v>-8.7999999999999995E-2</c:v>
                </c:pt>
                <c:pt idx="8">
                  <c:v>-8.2000000000000003E-2</c:v>
                </c:pt>
                <c:pt idx="9">
                  <c:v>-8.7999999999999995E-2</c:v>
                </c:pt>
                <c:pt idx="10">
                  <c:v>-8.5000000000000006E-2</c:v>
                </c:pt>
                <c:pt idx="11">
                  <c:v>-0.1</c:v>
                </c:pt>
                <c:pt idx="12">
                  <c:v>-0.10100000000000001</c:v>
                </c:pt>
                <c:pt idx="13">
                  <c:v>-0.11</c:v>
                </c:pt>
                <c:pt idx="14">
                  <c:v>-0.112</c:v>
                </c:pt>
                <c:pt idx="15">
                  <c:v>-0.12</c:v>
                </c:pt>
                <c:pt idx="16">
                  <c:v>-0.11799999999999999</c:v>
                </c:pt>
                <c:pt idx="17">
                  <c:v>-0.114</c:v>
                </c:pt>
                <c:pt idx="18">
                  <c:v>-0.128</c:v>
                </c:pt>
                <c:pt idx="19">
                  <c:v>-0.121</c:v>
                </c:pt>
                <c:pt idx="20">
                  <c:v>-0.12</c:v>
                </c:pt>
                <c:pt idx="21">
                  <c:v>-0.11600000000000001</c:v>
                </c:pt>
                <c:pt idx="22">
                  <c:v>-0.10299999999999999</c:v>
                </c:pt>
                <c:pt idx="23">
                  <c:v>-0.10199999999999999</c:v>
                </c:pt>
                <c:pt idx="24">
                  <c:v>-0.108</c:v>
                </c:pt>
                <c:pt idx="25">
                  <c:v>-7.5999999999999998E-2</c:v>
                </c:pt>
                <c:pt idx="26">
                  <c:v>-8.4000000000000005E-2</c:v>
                </c:pt>
                <c:pt idx="27">
                  <c:v>-8.6999999999999994E-2</c:v>
                </c:pt>
                <c:pt idx="28">
                  <c:v>-7.0000000000000007E-2</c:v>
                </c:pt>
                <c:pt idx="29">
                  <c:v>-7.4999999999999997E-2</c:v>
                </c:pt>
                <c:pt idx="30">
                  <c:v>-5.6000000000000001E-2</c:v>
                </c:pt>
                <c:pt idx="31">
                  <c:v>-6.4000000000000001E-2</c:v>
                </c:pt>
                <c:pt idx="32">
                  <c:v>-0.06</c:v>
                </c:pt>
                <c:pt idx="33">
                  <c:v>-8.5000000000000006E-2</c:v>
                </c:pt>
                <c:pt idx="34">
                  <c:v>-7.2999999999999995E-2</c:v>
                </c:pt>
                <c:pt idx="35">
                  <c:v>-6.5000000000000002E-2</c:v>
                </c:pt>
                <c:pt idx="36">
                  <c:v>-0.06</c:v>
                </c:pt>
                <c:pt idx="37">
                  <c:v>-0.08</c:v>
                </c:pt>
                <c:pt idx="38">
                  <c:v>-4.4999999999999998E-2</c:v>
                </c:pt>
                <c:pt idx="39">
                  <c:v>-0.11</c:v>
                </c:pt>
                <c:pt idx="40">
                  <c:v>-0.13500000000000001</c:v>
                </c:pt>
                <c:pt idx="41">
                  <c:v>-6.3E-2</c:v>
                </c:pt>
                <c:pt idx="42">
                  <c:v>-5.6000000000000001E-2</c:v>
                </c:pt>
                <c:pt idx="43">
                  <c:v>-5.3999999999999999E-2</c:v>
                </c:pt>
                <c:pt idx="44">
                  <c:v>-0.04</c:v>
                </c:pt>
                <c:pt idx="45">
                  <c:v>-3.1E-2</c:v>
                </c:pt>
                <c:pt idx="46">
                  <c:v>-4.3999999999999997E-2</c:v>
                </c:pt>
                <c:pt idx="47">
                  <c:v>-4.2999999999999997E-2</c:v>
                </c:pt>
                <c:pt idx="48">
                  <c:v>-0.05</c:v>
                </c:pt>
                <c:pt idx="49">
                  <c:v>-0.04</c:v>
                </c:pt>
                <c:pt idx="50">
                  <c:v>-5.1999999999999998E-2</c:v>
                </c:pt>
                <c:pt idx="51">
                  <c:v>-5.8999999999999997E-2</c:v>
                </c:pt>
                <c:pt idx="52">
                  <c:v>-6.6000000000000003E-2</c:v>
                </c:pt>
                <c:pt idx="53">
                  <c:v>-4.1000000000000002E-2</c:v>
                </c:pt>
                <c:pt idx="54">
                  <c:v>-5.8000000000000003E-2</c:v>
                </c:pt>
                <c:pt idx="55">
                  <c:v>-4.8000000000000001E-2</c:v>
                </c:pt>
                <c:pt idx="56">
                  <c:v>-6.6000000000000003E-2</c:v>
                </c:pt>
                <c:pt idx="57">
                  <c:v>-7.1999999999999995E-2</c:v>
                </c:pt>
                <c:pt idx="58">
                  <c:v>-7.5999999999999998E-2</c:v>
                </c:pt>
                <c:pt idx="59">
                  <c:v>-7.6999999999999999E-2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2D3-F949-A769-4D7D479BF0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93919680"/>
        <c:axId val="1893914752"/>
      </c:lineChart>
      <c:dateAx>
        <c:axId val="18939196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mm\-yy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1893914752"/>
        <c:crosses val="autoZero"/>
        <c:auto val="1"/>
        <c:lblOffset val="100"/>
        <c:baseTimeUnit val="months"/>
        <c:majorUnit val="3"/>
        <c:majorTimeUnit val="months"/>
      </c:dateAx>
      <c:valAx>
        <c:axId val="189391475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r>
                  <a:rPr lang="en-US"/>
                  <a:t>Generic Oral Y/Y Pricing Change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n-US"/>
          </a:p>
        </c:txPr>
        <c:crossAx val="1893919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9B17B-DCC9-CE4D-A0EB-7E5CA38E1AB5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C8F1C-D06A-BB49-AC2B-F9F72387A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34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CC8F1C-D06A-BB49-AC2B-F9F72387AF1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00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CC8F1C-D06A-BB49-AC2B-F9F72387AF1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966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E177B-E4BF-25FA-F60F-40796F5FD3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E89A97-9EAC-94DC-D2D5-ADA357CF0A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7506E-CF50-54E6-349F-863F68FBC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49FC9-F879-3144-BDC1-CB4CB01A9EFE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BE63B-01B6-1357-90F1-E06AADBD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5B55D2-B73F-ED7F-03DB-633BFDC2B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0361C-3B40-804B-B1BD-EAC873F25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7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3D15E-A2EF-030C-F784-75B7E16DF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276D89-FB87-32E1-F224-B2114F702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E1F8C-D5D1-D2ED-A35F-B3357848C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49FC9-F879-3144-BDC1-CB4CB01A9EFE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645F2-DD26-2780-0A6F-891ACA3EE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61FDF-DFAC-711B-BC83-873AABD7C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0361C-3B40-804B-B1BD-EAC873F25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02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6C114F-71A7-60DA-8642-58CF3534B1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973018-EC41-91C8-E730-6B4507109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293FA-C3FD-37D4-FC64-08F243601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49FC9-F879-3144-BDC1-CB4CB01A9EFE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A6E45-2283-21D6-D250-93AC5C084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B1717-CAF9-06E8-8EFE-5238A81B6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0361C-3B40-804B-B1BD-EAC873F25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55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42C2A-5E92-BECB-D248-0A77BEA90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3D5A5-6F15-EF95-2EFC-16B72EA2E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E1484-6E50-1F28-DB31-0BCFACE21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49FC9-F879-3144-BDC1-CB4CB01A9EFE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05505-026F-496B-32C5-FB8CF2F4F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B86D0-4B4F-A38D-A7AC-0D31889F0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0361C-3B40-804B-B1BD-EAC873F25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6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20874-3655-4056-99B8-5B3AAA8AA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1D455F-4D84-F10F-302C-9A89ADF6A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988D3-9830-2DA3-770E-F0BFE2B40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49FC9-F879-3144-BDC1-CB4CB01A9EFE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A19C8-77F6-3A50-F09A-9A48A093B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8A2BB-8763-EBE6-F5A1-29E70CB30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0361C-3B40-804B-B1BD-EAC873F25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09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7F403-61B2-41EB-A6CD-72845832F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45603-6FC4-A3B4-9909-A51FF5B555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14BD0C-707E-DE7E-CCC8-182C855D19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467F72-2134-22D7-9144-DC390FAD4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49FC9-F879-3144-BDC1-CB4CB01A9EFE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250298-0BE3-1DC0-043D-8CB06E85B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CD774D-BECA-BC26-37FE-8EA69D27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0361C-3B40-804B-B1BD-EAC873F25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339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7437-4565-6955-46F0-6F81CA48D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D121B-EFE7-23E1-4DB3-6515291D2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6DBE5-DA36-00E7-DD1A-84C48AF5DE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210683-246C-3CBE-2E27-C30E9B0EBC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647DD1-2685-AF4F-8F45-6E00D9BAF9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1DAC82-F67A-7F33-EC79-28ECC3B51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49FC9-F879-3144-BDC1-CB4CB01A9EFE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3BDD31-CBE9-63E2-22A9-D4B90F882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B08340-396E-D340-3D06-9BEE38060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0361C-3B40-804B-B1BD-EAC873F25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77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C6C2C-2522-35A1-8052-358D64170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767DB4-81CA-4F5D-503D-09DC2FD8B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49FC9-F879-3144-BDC1-CB4CB01A9EFE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41F29A-EDD6-5149-6BB4-63F7749FB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5A6FAB-71A7-1E1F-9EF2-ABAC3CF72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0361C-3B40-804B-B1BD-EAC873F25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43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9DAAC8-EDA2-2827-06E9-2C935F91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49FC9-F879-3144-BDC1-CB4CB01A9EFE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D2450C-5741-208A-D10F-D4E4AF6BF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EC1EE0-78D3-C906-9D63-26E5832C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0361C-3B40-804B-B1BD-EAC873F25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134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B4F94-EBA1-E26C-9BB0-5365D35E3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7AC9A-B8F1-9226-C887-65146EA47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8A4989-C928-43E3-C579-9885044D27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569775-E21F-1341-8002-139166138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49FC9-F879-3144-BDC1-CB4CB01A9EFE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19AD55-616F-7801-424E-4445266EE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F9F335-D63D-53FC-10AE-548873DF4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0361C-3B40-804B-B1BD-EAC873F25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72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0E6E7-959D-3C3F-F87D-B26623D76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E1E232-D13C-8497-B4FD-9E348AD77D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5D35EF-BDCE-6B48-1759-B872E06011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B42AEE-DCE8-E893-BCC9-5EDD8727C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49FC9-F879-3144-BDC1-CB4CB01A9EFE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60BE8D-86F9-1F01-E4F4-E7E5EB4C8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3D8DA7-8316-2AE0-4899-06501EA66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0361C-3B40-804B-B1BD-EAC873F25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9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92DE0A-4789-2F0A-B1BB-9C7F8DD9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EA9210-3329-4CC5-4713-E4F0B58F3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34D18-1C09-5861-8AC8-F61FEF5FF6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749FC9-F879-3144-BDC1-CB4CB01A9EFE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60CA3-9A62-7890-51E1-3E6F5878F9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151CD-64F9-4A9A-E099-98296937C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E0361C-3B40-804B-B1BD-EAC873F25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29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qviainstitute.org" TargetMode="Externa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hyperlink" Target="https://advisory.avalerehealth.com/insights/white-paper-the-medicaid-drug-rebate-program-and-considerations-for-generic-market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ncbi.nlm.nih.gov/pmc/articles/PMC8504843/figure/cts13046-fig-0001/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hyperlink" Target="https://sbiaevents.com/gdf2025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emf"/><Relationship Id="rId7" Type="http://schemas.openxmlformats.org/officeDocument/2006/relationships/image" Target="../media/image1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chart" Target="../charts/char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7" Type="http://schemas.openxmlformats.org/officeDocument/2006/relationships/image" Target="../media/image7.png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da.gov/news-events/press-announcements/fda-takes-further-steps-streamline-biosimilar-development-and-make-medicines-more-affordable" TargetMode="External"/><Relationship Id="rId5" Type="http://schemas.openxmlformats.org/officeDocument/2006/relationships/hyperlink" Target="https://link.springer.com/article/10.1007/s40259-017-0227-4" TargetMode="External"/><Relationship Id="rId4" Type="http://schemas.openxmlformats.org/officeDocument/2006/relationships/hyperlink" Target="https://m.samsungbioepis.com/upload/attach/SB+Biosimilar+Market+Report+Q2+2025.pdf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affairs.org/doi/pdf/10.1377/hlthaff.2026.00642" TargetMode="Externa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89B74E-5491-4E53-A87D-42ED8599EC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8" t="56228" b="19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7CD9A276-97D3-163D-F52F-7D273D2BE077}"/>
              </a:ext>
            </a:extLst>
          </p:cNvPr>
          <p:cNvGrpSpPr/>
          <p:nvPr/>
        </p:nvGrpSpPr>
        <p:grpSpPr>
          <a:xfrm>
            <a:off x="910960" y="3429000"/>
            <a:ext cx="8912753" cy="2374601"/>
            <a:chOff x="1639624" y="2355999"/>
            <a:chExt cx="8912753" cy="237460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92A1D58D-FEFE-E011-31BC-2C8975C08A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639624" y="2355999"/>
              <a:ext cx="2728192" cy="1727201"/>
            </a:xfrm>
            <a:prstGeom prst="rect">
              <a:avLst/>
            </a:prstGeom>
          </p:spPr>
        </p:pic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C289D62C-37B2-8994-474A-E23BDF4FFE32}"/>
                </a:ext>
              </a:extLst>
            </p:cNvPr>
            <p:cNvSpPr txBox="1">
              <a:spLocks/>
            </p:cNvSpPr>
            <p:nvPr/>
          </p:nvSpPr>
          <p:spPr>
            <a:xfrm>
              <a:off x="4641673" y="2355999"/>
              <a:ext cx="5910704" cy="2146001"/>
            </a:xfrm>
            <a:prstGeom prst="rect">
              <a:avLst/>
            </a:prstGeom>
            <a:effectLst>
              <a:outerShdw blurRad="50800" dist="38100" dir="2700000" sx="48000" sy="48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The U.S. Generic </a:t>
              </a:r>
              <a:br>
                <a:rPr lang="en-US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</a:br>
              <a:r>
                <a:rPr lang="en-US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&amp; Biosimilar Medicines Savings Report</a:t>
              </a: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7ACB24E6-36BC-C46D-3BA7-2EC9426BC425}"/>
                </a:ext>
              </a:extLst>
            </p:cNvPr>
            <p:cNvSpPr txBox="1">
              <a:spLocks/>
            </p:cNvSpPr>
            <p:nvPr/>
          </p:nvSpPr>
          <p:spPr>
            <a:xfrm>
              <a:off x="4641672" y="4273400"/>
              <a:ext cx="5910705" cy="45720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b="1" spc="600" dirty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  <a:cs typeface="Roboto Black" panose="02000000000000000000" pitchFamily="2" charset="0"/>
                </a:rPr>
                <a:t>FORWARD FOR AMERICA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3628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6F814-5748-1A5C-7663-652840F0A781}"/>
              </a:ext>
            </a:extLst>
          </p:cNvPr>
          <p:cNvSpPr txBox="1">
            <a:spLocks/>
          </p:cNvSpPr>
          <p:nvPr/>
        </p:nvSpPr>
        <p:spPr>
          <a:xfrm>
            <a:off x="-2" y="3364"/>
            <a:ext cx="12081476" cy="91620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In 2025 Only 2 Brand Drugs Equaled Total Generics Business;</a:t>
            </a:r>
            <a:endParaRPr lang="en-US" dirty="0">
              <a:latin typeface="Aptos Display" panose="02110004020202020204"/>
              <a:ea typeface="Roboto Black"/>
              <a:cs typeface="Roboto Black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In 2018 it Took 7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65D8E8-A681-183E-5322-23CB86AEB9C1}"/>
              </a:ext>
            </a:extLst>
          </p:cNvPr>
          <p:cNvSpPr txBox="1"/>
          <p:nvPr/>
        </p:nvSpPr>
        <p:spPr>
          <a:xfrm>
            <a:off x="838200" y="6369763"/>
            <a:ext cx="67164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US Generics &amp; Biosimilars Trends, Issues &amp; Outlook for AAM, February 2026.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A8C497-F2ED-13D7-FFD3-150A0A7308E1}"/>
              </a:ext>
            </a:extLst>
          </p:cNvPr>
          <p:cNvSpPr/>
          <p:nvPr/>
        </p:nvSpPr>
        <p:spPr>
          <a:xfrm>
            <a:off x="627711" y="1135884"/>
            <a:ext cx="3520440" cy="3657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2018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CDC8A1-FB7C-5BB1-6E40-6E9051B656F2}"/>
              </a:ext>
            </a:extLst>
          </p:cNvPr>
          <p:cNvSpPr/>
          <p:nvPr/>
        </p:nvSpPr>
        <p:spPr>
          <a:xfrm>
            <a:off x="627711" y="1510088"/>
            <a:ext cx="3520440" cy="4373877"/>
          </a:xfrm>
          <a:prstGeom prst="rect">
            <a:avLst/>
          </a:prstGeom>
          <a:solidFill>
            <a:srgbClr val="D7EF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468D94-628C-7977-C878-AEFEF03D97FE}"/>
              </a:ext>
            </a:extLst>
          </p:cNvPr>
          <p:cNvSpPr/>
          <p:nvPr/>
        </p:nvSpPr>
        <p:spPr>
          <a:xfrm>
            <a:off x="758256" y="1615707"/>
            <a:ext cx="1554480" cy="41064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418FA9-AFFB-E7B5-8017-F20E3F199085}"/>
              </a:ext>
            </a:extLst>
          </p:cNvPr>
          <p:cNvSpPr/>
          <p:nvPr/>
        </p:nvSpPr>
        <p:spPr>
          <a:xfrm>
            <a:off x="2453203" y="1615707"/>
            <a:ext cx="1554480" cy="41064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836B0A-79DA-C85D-EE89-B265B6FBBDC9}"/>
              </a:ext>
            </a:extLst>
          </p:cNvPr>
          <p:cNvSpPr txBox="1"/>
          <p:nvPr/>
        </p:nvSpPr>
        <p:spPr>
          <a:xfrm>
            <a:off x="758255" y="1615707"/>
            <a:ext cx="1554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The Top </a:t>
            </a:r>
            <a:r>
              <a:rPr lang="en-US" sz="12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7 Brand</a:t>
            </a:r>
            <a:endParaRPr lang="en-US" sz="1200">
              <a:solidFill>
                <a:srgbClr val="25408F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Molecules =</a:t>
            </a:r>
          </a:p>
          <a:p>
            <a:pPr algn="ctr"/>
            <a:r>
              <a:rPr lang="en-US" sz="12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$55B </a:t>
            </a:r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 Sales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F394461-74AE-B1D5-FC5F-5AFF1D214386}"/>
              </a:ext>
            </a:extLst>
          </p:cNvPr>
          <p:cNvGrpSpPr/>
          <p:nvPr/>
        </p:nvGrpSpPr>
        <p:grpSpPr>
          <a:xfrm>
            <a:off x="786536" y="2239954"/>
            <a:ext cx="1400433" cy="457200"/>
            <a:chOff x="658434" y="2239954"/>
            <a:chExt cx="1400433" cy="4572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6C96AD0-5DEE-A55C-1885-9DE73DC4627B}"/>
                </a:ext>
              </a:extLst>
            </p:cNvPr>
            <p:cNvSpPr/>
            <p:nvPr/>
          </p:nvSpPr>
          <p:spPr>
            <a:xfrm>
              <a:off x="1110342" y="2308534"/>
              <a:ext cx="948525" cy="320040"/>
            </a:xfrm>
            <a:prstGeom prst="rect">
              <a:avLst/>
            </a:prstGeom>
            <a:solidFill>
              <a:srgbClr val="B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rtlCol="0" anchor="ctr"/>
            <a:lstStyle/>
            <a:p>
              <a:r>
                <a:rPr lang="en-US" sz="1200"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Xarelto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52E6E0B-BAB4-B1B4-7ABE-C90E3F4656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154" y="2239954"/>
              <a:ext cx="457200" cy="457200"/>
            </a:xfrm>
            <a:prstGeom prst="ellipse">
              <a:avLst/>
            </a:prstGeom>
            <a:solidFill>
              <a:srgbClr val="B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9CF8E2-BA9A-1AD5-A9E8-B2AF473378E1}"/>
                </a:ext>
              </a:extLst>
            </p:cNvPr>
            <p:cNvSpPr txBox="1"/>
            <p:nvPr/>
          </p:nvSpPr>
          <p:spPr>
            <a:xfrm>
              <a:off x="658434" y="2345444"/>
              <a:ext cx="548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$5.2B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1F7747-3CF2-02C6-5DB1-5F8B01621207}"/>
              </a:ext>
            </a:extLst>
          </p:cNvPr>
          <p:cNvGrpSpPr/>
          <p:nvPr/>
        </p:nvGrpSpPr>
        <p:grpSpPr>
          <a:xfrm>
            <a:off x="786536" y="2724202"/>
            <a:ext cx="1400433" cy="457200"/>
            <a:chOff x="658434" y="2827383"/>
            <a:chExt cx="1400433" cy="4572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5614BB2-8B11-5489-CFDD-CA50076526A3}"/>
                </a:ext>
              </a:extLst>
            </p:cNvPr>
            <p:cNvSpPr/>
            <p:nvPr/>
          </p:nvSpPr>
          <p:spPr>
            <a:xfrm>
              <a:off x="1110342" y="2895963"/>
              <a:ext cx="948525" cy="320040"/>
            </a:xfrm>
            <a:prstGeom prst="rect">
              <a:avLst/>
            </a:prstGeom>
            <a:solidFill>
              <a:srgbClr val="C49E1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rtlCol="0" anchor="ctr"/>
            <a:lstStyle/>
            <a:p>
              <a:r>
                <a:rPr lang="en-US" sz="1200"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Remicade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F2351F9-E539-7C1F-C58C-6CA2C98EF5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154" y="2827383"/>
              <a:ext cx="457200" cy="457200"/>
            </a:xfrm>
            <a:prstGeom prst="ellipse">
              <a:avLst/>
            </a:prstGeom>
            <a:solidFill>
              <a:srgbClr val="C49E1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853C18-F37A-C7B1-C514-1623D6FDA881}"/>
                </a:ext>
              </a:extLst>
            </p:cNvPr>
            <p:cNvSpPr txBox="1"/>
            <p:nvPr/>
          </p:nvSpPr>
          <p:spPr>
            <a:xfrm>
              <a:off x="658434" y="2932873"/>
              <a:ext cx="548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$5.2B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41B5781-5DA8-0DF8-CF16-26F7F04B2272}"/>
              </a:ext>
            </a:extLst>
          </p:cNvPr>
          <p:cNvGrpSpPr/>
          <p:nvPr/>
        </p:nvGrpSpPr>
        <p:grpSpPr>
          <a:xfrm>
            <a:off x="786536" y="3208450"/>
            <a:ext cx="1400433" cy="457200"/>
            <a:chOff x="658434" y="3395172"/>
            <a:chExt cx="1400433" cy="4572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53F4C64-DA5A-853C-FCE5-E39780643C91}"/>
                </a:ext>
              </a:extLst>
            </p:cNvPr>
            <p:cNvSpPr/>
            <p:nvPr/>
          </p:nvSpPr>
          <p:spPr>
            <a:xfrm>
              <a:off x="1110342" y="3463752"/>
              <a:ext cx="948525" cy="320040"/>
            </a:xfrm>
            <a:prstGeom prst="rect">
              <a:avLst/>
            </a:prstGeom>
            <a:solidFill>
              <a:srgbClr val="0063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rtlCol="0" anchor="ctr"/>
            <a:lstStyle/>
            <a:p>
              <a:r>
                <a:rPr lang="en-US" sz="1200"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Lyrica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6858705-F030-F68E-0CF6-B8BE0F3542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154" y="3395172"/>
              <a:ext cx="457200" cy="457200"/>
            </a:xfrm>
            <a:prstGeom prst="ellipse">
              <a:avLst/>
            </a:prstGeom>
            <a:solidFill>
              <a:srgbClr val="00635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D6995-5CC8-564B-67AF-A40AD776B9BD}"/>
                </a:ext>
              </a:extLst>
            </p:cNvPr>
            <p:cNvSpPr txBox="1"/>
            <p:nvPr/>
          </p:nvSpPr>
          <p:spPr>
            <a:xfrm>
              <a:off x="658434" y="3500662"/>
              <a:ext cx="548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$5.5B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E2B220-B13F-41D0-D35C-FD48CF7848FA}"/>
              </a:ext>
            </a:extLst>
          </p:cNvPr>
          <p:cNvGrpSpPr/>
          <p:nvPr/>
        </p:nvGrpSpPr>
        <p:grpSpPr>
          <a:xfrm>
            <a:off x="786536" y="3692698"/>
            <a:ext cx="1401040" cy="457200"/>
            <a:chOff x="657827" y="3748426"/>
            <a:chExt cx="1401040" cy="4572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FDF8C03-4CC7-D9C0-87F7-0A69567E70BC}"/>
                </a:ext>
              </a:extLst>
            </p:cNvPr>
            <p:cNvSpPr/>
            <p:nvPr/>
          </p:nvSpPr>
          <p:spPr>
            <a:xfrm>
              <a:off x="1110342" y="3817006"/>
              <a:ext cx="948525" cy="320040"/>
            </a:xfrm>
            <a:prstGeom prst="rect">
              <a:avLst/>
            </a:prstGeom>
            <a:solidFill>
              <a:srgbClr val="16325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rtlCol="0" anchor="ctr"/>
            <a:lstStyle/>
            <a:p>
              <a:r>
                <a:rPr lang="en-US" sz="1200"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Januvia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F7F9564-1365-4AA1-F773-569C9F4AD3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154" y="3748426"/>
              <a:ext cx="457200" cy="457200"/>
            </a:xfrm>
            <a:prstGeom prst="ellipse">
              <a:avLst/>
            </a:prstGeom>
            <a:solidFill>
              <a:srgbClr val="16325A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D464E8F-67B3-1537-71F7-FC6229A91CC0}"/>
                </a:ext>
              </a:extLst>
            </p:cNvPr>
            <p:cNvSpPr txBox="1"/>
            <p:nvPr/>
          </p:nvSpPr>
          <p:spPr>
            <a:xfrm>
              <a:off x="657827" y="3853916"/>
              <a:ext cx="548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$5.7B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247E4CE-56BF-182C-D674-174A5154A20E}"/>
              </a:ext>
            </a:extLst>
          </p:cNvPr>
          <p:cNvGrpSpPr/>
          <p:nvPr/>
        </p:nvGrpSpPr>
        <p:grpSpPr>
          <a:xfrm>
            <a:off x="786536" y="4176946"/>
            <a:ext cx="1405228" cy="457200"/>
            <a:chOff x="653639" y="4545829"/>
            <a:chExt cx="1405228" cy="457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62380A3-6709-38BA-5ADF-BD4E32E62F83}"/>
                </a:ext>
              </a:extLst>
            </p:cNvPr>
            <p:cNvSpPr/>
            <p:nvPr/>
          </p:nvSpPr>
          <p:spPr>
            <a:xfrm>
              <a:off x="1110342" y="4614409"/>
              <a:ext cx="948525" cy="320040"/>
            </a:xfrm>
            <a:prstGeom prst="rect">
              <a:avLst/>
            </a:prstGeom>
            <a:solidFill>
              <a:srgbClr val="0ECAD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rtlCol="0" anchor="ctr"/>
            <a:lstStyle/>
            <a:p>
              <a:r>
                <a:rPr lang="en-US" sz="1200"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Eliquis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DA4DB94-660E-7B36-9C19-88D875B9FA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154" y="4545829"/>
              <a:ext cx="457200" cy="457200"/>
            </a:xfrm>
            <a:prstGeom prst="ellipse">
              <a:avLst/>
            </a:prstGeom>
            <a:solidFill>
              <a:srgbClr val="0ECAD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8AF1978-DB5F-1FB9-4335-4C48661988FD}"/>
                </a:ext>
              </a:extLst>
            </p:cNvPr>
            <p:cNvSpPr txBox="1"/>
            <p:nvPr/>
          </p:nvSpPr>
          <p:spPr>
            <a:xfrm>
              <a:off x="653639" y="4651319"/>
              <a:ext cx="548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$7.1B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A3FC484-EC46-AD4C-B806-4C0D681AB3E3}"/>
              </a:ext>
            </a:extLst>
          </p:cNvPr>
          <p:cNvGrpSpPr/>
          <p:nvPr/>
        </p:nvGrpSpPr>
        <p:grpSpPr>
          <a:xfrm>
            <a:off x="786536" y="4661194"/>
            <a:ext cx="1400433" cy="457200"/>
            <a:chOff x="658434" y="3395172"/>
            <a:chExt cx="1400433" cy="4572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F930824-F419-46B5-9481-034D6D06B1D2}"/>
                </a:ext>
              </a:extLst>
            </p:cNvPr>
            <p:cNvSpPr/>
            <p:nvPr/>
          </p:nvSpPr>
          <p:spPr>
            <a:xfrm>
              <a:off x="1110342" y="3463752"/>
              <a:ext cx="948525" cy="32004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rtlCol="0" anchor="ctr"/>
            <a:lstStyle/>
            <a:p>
              <a:r>
                <a:rPr lang="en-US" sz="1200"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Enbrel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4116D98-915C-3B91-C05E-DF42733CB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154" y="3395172"/>
              <a:ext cx="457200" cy="4572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C683D2B-4900-0ADA-06A3-03347CE19B67}"/>
                </a:ext>
              </a:extLst>
            </p:cNvPr>
            <p:cNvSpPr txBox="1"/>
            <p:nvPr/>
          </p:nvSpPr>
          <p:spPr>
            <a:xfrm>
              <a:off x="658434" y="3500662"/>
              <a:ext cx="548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$8.0B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63B6586-D622-0DB8-C252-4D6A15616DDF}"/>
              </a:ext>
            </a:extLst>
          </p:cNvPr>
          <p:cNvGrpSpPr/>
          <p:nvPr/>
        </p:nvGrpSpPr>
        <p:grpSpPr>
          <a:xfrm>
            <a:off x="746779" y="5145442"/>
            <a:ext cx="1440797" cy="457200"/>
            <a:chOff x="618070" y="3748426"/>
            <a:chExt cx="1440797" cy="4572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D6D271-76DD-5AD1-7601-C9C6F0B88A56}"/>
                </a:ext>
              </a:extLst>
            </p:cNvPr>
            <p:cNvSpPr/>
            <p:nvPr/>
          </p:nvSpPr>
          <p:spPr>
            <a:xfrm>
              <a:off x="1110342" y="3817006"/>
              <a:ext cx="948525" cy="320040"/>
            </a:xfrm>
            <a:prstGeom prst="rect">
              <a:avLst/>
            </a:prstGeom>
            <a:solidFill>
              <a:srgbClr val="74BC1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/>
            <a:lstStyle/>
            <a:p>
              <a:r>
                <a:rPr lang="en-US" sz="1200"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Humira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6567CDC-C397-8A51-A356-ECE42983AC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154" y="3748426"/>
              <a:ext cx="457200" cy="457200"/>
            </a:xfrm>
            <a:prstGeom prst="ellipse">
              <a:avLst/>
            </a:prstGeom>
            <a:solidFill>
              <a:srgbClr val="74BC1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EC3A371-9081-C379-F287-CCE1F3B4B77C}"/>
                </a:ext>
              </a:extLst>
            </p:cNvPr>
            <p:cNvSpPr txBox="1"/>
            <p:nvPr/>
          </p:nvSpPr>
          <p:spPr>
            <a:xfrm>
              <a:off x="618070" y="3853916"/>
              <a:ext cx="6446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$18.4B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91D3F18F-81B4-053A-DCA3-2254027E7E47}"/>
              </a:ext>
            </a:extLst>
          </p:cNvPr>
          <p:cNvSpPr txBox="1"/>
          <p:nvPr/>
        </p:nvSpPr>
        <p:spPr>
          <a:xfrm>
            <a:off x="2386744" y="1615707"/>
            <a:ext cx="1687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Entire Generic Market = </a:t>
            </a:r>
            <a:r>
              <a:rPr lang="en-US" sz="12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1,044 Molecules</a:t>
            </a:r>
          </a:p>
          <a:p>
            <a:pPr algn="ctr"/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and </a:t>
            </a:r>
            <a:r>
              <a:rPr lang="en-US" sz="12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$57.7B </a:t>
            </a:r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 Sales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69C93FB-C11E-16CC-06DC-FA184F08CA3D}"/>
              </a:ext>
            </a:extLst>
          </p:cNvPr>
          <p:cNvGrpSpPr>
            <a:grpSpLocks noChangeAspect="1"/>
          </p:cNvGrpSpPr>
          <p:nvPr/>
        </p:nvGrpSpPr>
        <p:grpSpPr>
          <a:xfrm>
            <a:off x="2532892" y="3012882"/>
            <a:ext cx="320040" cy="320040"/>
            <a:chOff x="2369607" y="2724202"/>
            <a:chExt cx="365760" cy="36576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5EA3CCA-1BEA-B78A-251A-97F7FC8A6E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19F5F60B-5AE9-79D2-4E4B-471F9BFF3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9A71027-0E3E-4CB7-3E8F-4C78BD734303}"/>
              </a:ext>
            </a:extLst>
          </p:cNvPr>
          <p:cNvGrpSpPr>
            <a:grpSpLocks noChangeAspect="1"/>
          </p:cNvGrpSpPr>
          <p:nvPr/>
        </p:nvGrpSpPr>
        <p:grpSpPr>
          <a:xfrm>
            <a:off x="2891111" y="3012882"/>
            <a:ext cx="320040" cy="320040"/>
            <a:chOff x="2369607" y="2724202"/>
            <a:chExt cx="365760" cy="36576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93CFD462-70C1-209A-68D2-D3471E4E15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6A23BC24-5B85-310A-D1C7-D3C92563B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793FBEC-A576-819B-93FF-769D9C7F2165}"/>
              </a:ext>
            </a:extLst>
          </p:cNvPr>
          <p:cNvGrpSpPr>
            <a:grpSpLocks noChangeAspect="1"/>
          </p:cNvGrpSpPr>
          <p:nvPr/>
        </p:nvGrpSpPr>
        <p:grpSpPr>
          <a:xfrm>
            <a:off x="3249330" y="3012882"/>
            <a:ext cx="320040" cy="320040"/>
            <a:chOff x="2369607" y="2724202"/>
            <a:chExt cx="365760" cy="36576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A17425E-2BCD-948C-300E-CC6EF2FDD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435F06A9-7B42-DD7F-B644-B1FA0EFCC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98A356C-1C24-F321-B8E4-F01D3346144C}"/>
              </a:ext>
            </a:extLst>
          </p:cNvPr>
          <p:cNvGrpSpPr>
            <a:grpSpLocks noChangeAspect="1"/>
          </p:cNvGrpSpPr>
          <p:nvPr/>
        </p:nvGrpSpPr>
        <p:grpSpPr>
          <a:xfrm>
            <a:off x="3607549" y="3012882"/>
            <a:ext cx="320040" cy="320040"/>
            <a:chOff x="2369607" y="2724202"/>
            <a:chExt cx="365760" cy="36576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2BC10D2-861B-43E4-9EBD-7CEF67F052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0CF25CDD-EC21-A568-1E5E-A2011FD6F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325F1B4-E6B8-2822-E1C0-268B042334B4}"/>
              </a:ext>
            </a:extLst>
          </p:cNvPr>
          <p:cNvGrpSpPr>
            <a:grpSpLocks noChangeAspect="1"/>
          </p:cNvGrpSpPr>
          <p:nvPr/>
        </p:nvGrpSpPr>
        <p:grpSpPr>
          <a:xfrm>
            <a:off x="2532892" y="3506418"/>
            <a:ext cx="320040" cy="320040"/>
            <a:chOff x="2369607" y="2724202"/>
            <a:chExt cx="365760" cy="365760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11AE1BE-CA39-AE01-8034-34ABD981B5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93EC930F-B80E-0C16-4FB4-B4365A19CF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000D257-4C22-153C-70D7-6ED53069C842}"/>
              </a:ext>
            </a:extLst>
          </p:cNvPr>
          <p:cNvGrpSpPr>
            <a:grpSpLocks noChangeAspect="1"/>
          </p:cNvGrpSpPr>
          <p:nvPr/>
        </p:nvGrpSpPr>
        <p:grpSpPr>
          <a:xfrm>
            <a:off x="2891111" y="3506418"/>
            <a:ext cx="320040" cy="320040"/>
            <a:chOff x="2369607" y="2724202"/>
            <a:chExt cx="365760" cy="365760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130BF44-3FA0-B05D-288E-E892E6AE12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EEB246C9-1FE8-BF7B-C367-68A7EDACC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FD3FBAC-637F-E26C-3A8A-151D896790F4}"/>
              </a:ext>
            </a:extLst>
          </p:cNvPr>
          <p:cNvGrpSpPr>
            <a:grpSpLocks noChangeAspect="1"/>
          </p:cNvGrpSpPr>
          <p:nvPr/>
        </p:nvGrpSpPr>
        <p:grpSpPr>
          <a:xfrm>
            <a:off x="3249330" y="3506418"/>
            <a:ext cx="320040" cy="320040"/>
            <a:chOff x="2369607" y="2724202"/>
            <a:chExt cx="365760" cy="365760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A42FA86-1C8B-2DF0-24DD-27B004D8AA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8022A684-7B2C-4F6C-8FD0-ECB7D0580B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FF7E400-76B9-8984-68F0-4ED42C646164}"/>
              </a:ext>
            </a:extLst>
          </p:cNvPr>
          <p:cNvGrpSpPr>
            <a:grpSpLocks noChangeAspect="1"/>
          </p:cNvGrpSpPr>
          <p:nvPr/>
        </p:nvGrpSpPr>
        <p:grpSpPr>
          <a:xfrm>
            <a:off x="3607549" y="3506418"/>
            <a:ext cx="320040" cy="320040"/>
            <a:chOff x="2369607" y="2724202"/>
            <a:chExt cx="365760" cy="365760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F0066087-B22C-582E-E5C8-C6E4D3CE81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DE1DCAF0-C752-BD33-9676-0941E2B3A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33333" y="2792782"/>
              <a:ext cx="238309" cy="228600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F0A9D55-230D-CF71-3154-637922D7BF5C}"/>
              </a:ext>
            </a:extLst>
          </p:cNvPr>
          <p:cNvGrpSpPr>
            <a:grpSpLocks noChangeAspect="1"/>
          </p:cNvGrpSpPr>
          <p:nvPr/>
        </p:nvGrpSpPr>
        <p:grpSpPr>
          <a:xfrm>
            <a:off x="2532892" y="3999954"/>
            <a:ext cx="320040" cy="320040"/>
            <a:chOff x="2369607" y="2724202"/>
            <a:chExt cx="365760" cy="365760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27970C3-1666-48C3-B494-6270CD759F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139512E9-00D9-CB4C-AD5C-A8CF58983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08576FD-2A44-1AA0-2DC7-4517FEAC0B34}"/>
              </a:ext>
            </a:extLst>
          </p:cNvPr>
          <p:cNvGrpSpPr>
            <a:grpSpLocks noChangeAspect="1"/>
          </p:cNvGrpSpPr>
          <p:nvPr/>
        </p:nvGrpSpPr>
        <p:grpSpPr>
          <a:xfrm>
            <a:off x="2891111" y="3999954"/>
            <a:ext cx="320040" cy="320040"/>
            <a:chOff x="2369607" y="2724202"/>
            <a:chExt cx="365760" cy="365760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4FF51C09-B794-86C4-6870-AF9A1BC961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02782BA-F208-B301-2B76-51284E426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4C769B8-F638-D42E-D857-F3069D364815}"/>
              </a:ext>
            </a:extLst>
          </p:cNvPr>
          <p:cNvGrpSpPr>
            <a:grpSpLocks noChangeAspect="1"/>
          </p:cNvGrpSpPr>
          <p:nvPr/>
        </p:nvGrpSpPr>
        <p:grpSpPr>
          <a:xfrm>
            <a:off x="3249330" y="3999954"/>
            <a:ext cx="320040" cy="320040"/>
            <a:chOff x="2369607" y="2724202"/>
            <a:chExt cx="365760" cy="365760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64C2C269-795D-B841-03FF-B6141474BD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EB5376F3-981E-5384-AF0D-067DEEBB4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07F5B5F7-C4D8-3F6E-1DE1-457CA0BBBFDC}"/>
              </a:ext>
            </a:extLst>
          </p:cNvPr>
          <p:cNvGrpSpPr>
            <a:grpSpLocks noChangeAspect="1"/>
          </p:cNvGrpSpPr>
          <p:nvPr/>
        </p:nvGrpSpPr>
        <p:grpSpPr>
          <a:xfrm>
            <a:off x="3607549" y="3999954"/>
            <a:ext cx="320040" cy="320040"/>
            <a:chOff x="2369607" y="2724202"/>
            <a:chExt cx="365760" cy="36576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2ECC952-05FC-4DAE-672E-F304D3824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94E214BF-F68C-A526-0AC5-791F6A1F7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F2442CA-4267-A18E-70DB-46E951DA8B79}"/>
              </a:ext>
            </a:extLst>
          </p:cNvPr>
          <p:cNvGrpSpPr>
            <a:grpSpLocks noChangeAspect="1"/>
          </p:cNvGrpSpPr>
          <p:nvPr/>
        </p:nvGrpSpPr>
        <p:grpSpPr>
          <a:xfrm>
            <a:off x="2532892" y="4493490"/>
            <a:ext cx="320040" cy="320040"/>
            <a:chOff x="2369607" y="2724202"/>
            <a:chExt cx="365760" cy="365760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EAE7799F-9E0D-01DB-FB1D-AE98F44420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1B166711-4D6A-1CB0-C214-20BED0BC6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868E5D8-B043-75BD-712A-C0A7A949289F}"/>
              </a:ext>
            </a:extLst>
          </p:cNvPr>
          <p:cNvGrpSpPr>
            <a:grpSpLocks noChangeAspect="1"/>
          </p:cNvGrpSpPr>
          <p:nvPr/>
        </p:nvGrpSpPr>
        <p:grpSpPr>
          <a:xfrm>
            <a:off x="2891111" y="4493490"/>
            <a:ext cx="320040" cy="320040"/>
            <a:chOff x="2369607" y="2724202"/>
            <a:chExt cx="365760" cy="365760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A2C30AC-FAD8-E9E7-1B2D-E8AE7A7B7A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9E05DB45-7971-690D-4CBC-5BC1C7799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431059E2-318E-4744-0AF5-4FA713999ED5}"/>
              </a:ext>
            </a:extLst>
          </p:cNvPr>
          <p:cNvGrpSpPr>
            <a:grpSpLocks noChangeAspect="1"/>
          </p:cNvGrpSpPr>
          <p:nvPr/>
        </p:nvGrpSpPr>
        <p:grpSpPr>
          <a:xfrm>
            <a:off x="3249330" y="4493490"/>
            <a:ext cx="320040" cy="320040"/>
            <a:chOff x="2369607" y="2724202"/>
            <a:chExt cx="365760" cy="365760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7A8B3D5E-828D-4500-360E-D787BB9B1A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6CD937AC-EA93-8E6A-31B9-9E17C80B0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A8CDD6FF-E335-90A3-3A66-061E1AFD2173}"/>
              </a:ext>
            </a:extLst>
          </p:cNvPr>
          <p:cNvGrpSpPr>
            <a:grpSpLocks noChangeAspect="1"/>
          </p:cNvGrpSpPr>
          <p:nvPr/>
        </p:nvGrpSpPr>
        <p:grpSpPr>
          <a:xfrm>
            <a:off x="3607549" y="4493490"/>
            <a:ext cx="320040" cy="320040"/>
            <a:chOff x="2369607" y="2724202"/>
            <a:chExt cx="365760" cy="365760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E825A34-3362-3425-58BA-5608431A1D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54321453-50BC-1700-D196-906D04A8E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3C3E5DBC-EF6F-D0D7-6123-49922568AEB2}"/>
              </a:ext>
            </a:extLst>
          </p:cNvPr>
          <p:cNvGrpSpPr>
            <a:grpSpLocks noChangeAspect="1"/>
          </p:cNvGrpSpPr>
          <p:nvPr/>
        </p:nvGrpSpPr>
        <p:grpSpPr>
          <a:xfrm>
            <a:off x="2532892" y="4987028"/>
            <a:ext cx="320040" cy="320040"/>
            <a:chOff x="2369607" y="2724202"/>
            <a:chExt cx="365760" cy="365760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58E13D87-5882-C6FA-FEEB-9243157408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D8C1F195-AC61-F858-4A6C-A9C0DB2B8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96EF79C6-372C-7FAC-673A-1AEBFB16C1A5}"/>
              </a:ext>
            </a:extLst>
          </p:cNvPr>
          <p:cNvGrpSpPr>
            <a:grpSpLocks noChangeAspect="1"/>
          </p:cNvGrpSpPr>
          <p:nvPr/>
        </p:nvGrpSpPr>
        <p:grpSpPr>
          <a:xfrm>
            <a:off x="2891111" y="4987028"/>
            <a:ext cx="320040" cy="320040"/>
            <a:chOff x="2369607" y="2724202"/>
            <a:chExt cx="365760" cy="36576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A5F45B21-D6F6-0113-22AD-02735035E5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C72A81B2-7E5F-F4D4-EE78-873490CCB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9EA2E64-CAE5-1A83-7ADB-99F79721B9A5}"/>
              </a:ext>
            </a:extLst>
          </p:cNvPr>
          <p:cNvGrpSpPr>
            <a:grpSpLocks noChangeAspect="1"/>
          </p:cNvGrpSpPr>
          <p:nvPr/>
        </p:nvGrpSpPr>
        <p:grpSpPr>
          <a:xfrm>
            <a:off x="3249330" y="4987028"/>
            <a:ext cx="320040" cy="320040"/>
            <a:chOff x="2369607" y="2724202"/>
            <a:chExt cx="365760" cy="36576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0B420ED6-09F8-0928-976B-BC910A0F9F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A998D687-2A86-2526-0691-60EAEDB68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560ACBB-D1C8-8C6C-CAE9-917B10D9E7FC}"/>
              </a:ext>
            </a:extLst>
          </p:cNvPr>
          <p:cNvGrpSpPr>
            <a:grpSpLocks noChangeAspect="1"/>
          </p:cNvGrpSpPr>
          <p:nvPr/>
        </p:nvGrpSpPr>
        <p:grpSpPr>
          <a:xfrm>
            <a:off x="3607549" y="4987028"/>
            <a:ext cx="320040" cy="320040"/>
            <a:chOff x="2369607" y="2724202"/>
            <a:chExt cx="365760" cy="365760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2FE2B535-E761-0F43-DC30-4D26065CF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404F5959-0F53-E319-AF6D-AAB816469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sp>
        <p:nvSpPr>
          <p:cNvPr id="103" name="Rectangle 102">
            <a:extLst>
              <a:ext uri="{FF2B5EF4-FFF2-40B4-BE49-F238E27FC236}">
                <a16:creationId xmlns:a16="http://schemas.microsoft.com/office/drawing/2014/main" id="{7C7C45D5-D2D4-A13A-E6FF-A902549D5550}"/>
              </a:ext>
            </a:extLst>
          </p:cNvPr>
          <p:cNvSpPr/>
          <p:nvPr/>
        </p:nvSpPr>
        <p:spPr>
          <a:xfrm>
            <a:off x="4352120" y="1135884"/>
            <a:ext cx="3520440" cy="365760"/>
          </a:xfrm>
          <a:prstGeom prst="rect">
            <a:avLst/>
          </a:prstGeom>
          <a:solidFill>
            <a:srgbClr val="0F5B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2021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C7A66BE2-C187-18B1-AE82-07E17DE1CC06}"/>
              </a:ext>
            </a:extLst>
          </p:cNvPr>
          <p:cNvSpPr/>
          <p:nvPr/>
        </p:nvSpPr>
        <p:spPr>
          <a:xfrm>
            <a:off x="4352120" y="1510088"/>
            <a:ext cx="3520440" cy="4114800"/>
          </a:xfrm>
          <a:prstGeom prst="rect">
            <a:avLst/>
          </a:prstGeom>
          <a:solidFill>
            <a:srgbClr val="D7EF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A8D50A1C-796D-B463-6F88-726110DDA49F}"/>
              </a:ext>
            </a:extLst>
          </p:cNvPr>
          <p:cNvSpPr/>
          <p:nvPr/>
        </p:nvSpPr>
        <p:spPr>
          <a:xfrm>
            <a:off x="4482665" y="1615708"/>
            <a:ext cx="1554480" cy="3857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E72D5BB-630C-F333-0F62-AD457E97A187}"/>
              </a:ext>
            </a:extLst>
          </p:cNvPr>
          <p:cNvSpPr/>
          <p:nvPr/>
        </p:nvSpPr>
        <p:spPr>
          <a:xfrm>
            <a:off x="6177612" y="1615708"/>
            <a:ext cx="1554480" cy="3857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43E4480-8E5A-C5E1-28D9-51C9DC0E701F}"/>
              </a:ext>
            </a:extLst>
          </p:cNvPr>
          <p:cNvSpPr txBox="1"/>
          <p:nvPr/>
        </p:nvSpPr>
        <p:spPr>
          <a:xfrm>
            <a:off x="4482664" y="1615707"/>
            <a:ext cx="1554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The Top </a:t>
            </a:r>
            <a:r>
              <a:rPr lang="en-US" sz="12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3 Brand</a:t>
            </a:r>
            <a:endParaRPr lang="en-US" sz="1200">
              <a:solidFill>
                <a:srgbClr val="25408F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Molecules =</a:t>
            </a:r>
          </a:p>
          <a:p>
            <a:pPr algn="ctr"/>
            <a:r>
              <a:rPr lang="en-US" sz="12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$55.2B </a:t>
            </a:r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 Sales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42D1184-23C0-5853-5997-B7562B812776}"/>
              </a:ext>
            </a:extLst>
          </p:cNvPr>
          <p:cNvGrpSpPr/>
          <p:nvPr/>
        </p:nvGrpSpPr>
        <p:grpSpPr>
          <a:xfrm>
            <a:off x="4431393" y="2239954"/>
            <a:ext cx="1479985" cy="457200"/>
            <a:chOff x="578882" y="2239954"/>
            <a:chExt cx="1479985" cy="457200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47D5C8D8-83BE-300E-282F-0EB6EE16156E}"/>
                </a:ext>
              </a:extLst>
            </p:cNvPr>
            <p:cNvSpPr/>
            <p:nvPr/>
          </p:nvSpPr>
          <p:spPr>
            <a:xfrm>
              <a:off x="1110342" y="2308534"/>
              <a:ext cx="948525" cy="320040"/>
            </a:xfrm>
            <a:prstGeom prst="rect">
              <a:avLst/>
            </a:prstGeom>
            <a:solidFill>
              <a:srgbClr val="FF77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rtlCol="0" anchor="ctr"/>
            <a:lstStyle/>
            <a:p>
              <a:r>
                <a:rPr lang="en-US" sz="1200"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Trulicity</a:t>
              </a:r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1DE8C434-DF65-5F3F-CFE1-E5568C942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154" y="2239954"/>
              <a:ext cx="457200" cy="457200"/>
            </a:xfrm>
            <a:prstGeom prst="ellipse">
              <a:avLst/>
            </a:prstGeom>
            <a:solidFill>
              <a:srgbClr val="FF7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D557F0B-EB5E-1CA2-EB25-E22FF85F13E1}"/>
                </a:ext>
              </a:extLst>
            </p:cNvPr>
            <p:cNvSpPr txBox="1"/>
            <p:nvPr/>
          </p:nvSpPr>
          <p:spPr>
            <a:xfrm>
              <a:off x="578882" y="2345444"/>
              <a:ext cx="7098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$12.2B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374B930-510F-BFCF-BAC0-16F30B0870CC}"/>
              </a:ext>
            </a:extLst>
          </p:cNvPr>
          <p:cNvGrpSpPr/>
          <p:nvPr/>
        </p:nvGrpSpPr>
        <p:grpSpPr>
          <a:xfrm>
            <a:off x="4431393" y="2724202"/>
            <a:ext cx="1479985" cy="457200"/>
            <a:chOff x="578882" y="2827383"/>
            <a:chExt cx="1479985" cy="457200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57E92F62-723E-14C0-D717-521348E973C8}"/>
                </a:ext>
              </a:extLst>
            </p:cNvPr>
            <p:cNvSpPr/>
            <p:nvPr/>
          </p:nvSpPr>
          <p:spPr>
            <a:xfrm>
              <a:off x="1110342" y="2895963"/>
              <a:ext cx="948525" cy="320040"/>
            </a:xfrm>
            <a:prstGeom prst="rect">
              <a:avLst/>
            </a:prstGeom>
            <a:solidFill>
              <a:srgbClr val="0ECAD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rtlCol="0" anchor="ctr"/>
            <a:lstStyle/>
            <a:p>
              <a:r>
                <a:rPr lang="en-US" sz="1200"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Eliquis</a:t>
              </a: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2CB6A4EF-26AA-7346-937E-DA95576CC7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154" y="2827383"/>
              <a:ext cx="457200" cy="457200"/>
            </a:xfrm>
            <a:prstGeom prst="ellipse">
              <a:avLst/>
            </a:prstGeom>
            <a:solidFill>
              <a:srgbClr val="0ECAD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3C3CA512-D400-1F3E-17A1-97AA67FFE2B2}"/>
                </a:ext>
              </a:extLst>
            </p:cNvPr>
            <p:cNvSpPr txBox="1"/>
            <p:nvPr/>
          </p:nvSpPr>
          <p:spPr>
            <a:xfrm>
              <a:off x="578882" y="2932873"/>
              <a:ext cx="7098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$15.9B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1C74436-55A3-E040-C56B-B8151047E918}"/>
              </a:ext>
            </a:extLst>
          </p:cNvPr>
          <p:cNvGrpSpPr/>
          <p:nvPr/>
        </p:nvGrpSpPr>
        <p:grpSpPr>
          <a:xfrm>
            <a:off x="4431393" y="3204886"/>
            <a:ext cx="1479985" cy="457200"/>
            <a:chOff x="578882" y="3395172"/>
            <a:chExt cx="1479985" cy="457200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12C8BECE-217D-0D4B-40BC-527474F7C74D}"/>
                </a:ext>
              </a:extLst>
            </p:cNvPr>
            <p:cNvSpPr/>
            <p:nvPr/>
          </p:nvSpPr>
          <p:spPr>
            <a:xfrm>
              <a:off x="1110342" y="3463752"/>
              <a:ext cx="948525" cy="320040"/>
            </a:xfrm>
            <a:prstGeom prst="rect">
              <a:avLst/>
            </a:prstGeom>
            <a:solidFill>
              <a:srgbClr val="74BC1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rtlCol="0" anchor="ctr"/>
            <a:lstStyle/>
            <a:p>
              <a:r>
                <a:rPr lang="en-US" sz="1200"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Humira</a:t>
              </a: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57DD5F79-2F4B-AA9F-A18F-5274EE8542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154" y="3395172"/>
              <a:ext cx="457200" cy="457200"/>
            </a:xfrm>
            <a:prstGeom prst="ellipse">
              <a:avLst/>
            </a:prstGeom>
            <a:solidFill>
              <a:srgbClr val="74BC1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594D4844-C601-75CD-FB7D-3D2F9C2771C8}"/>
                </a:ext>
              </a:extLst>
            </p:cNvPr>
            <p:cNvSpPr txBox="1"/>
            <p:nvPr/>
          </p:nvSpPr>
          <p:spPr>
            <a:xfrm>
              <a:off x="578882" y="3500662"/>
              <a:ext cx="7098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$27.1B</a:t>
              </a: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ABC360B0-8B4F-1A44-844D-6F6DDE508026}"/>
              </a:ext>
            </a:extLst>
          </p:cNvPr>
          <p:cNvSpPr txBox="1"/>
          <p:nvPr/>
        </p:nvSpPr>
        <p:spPr>
          <a:xfrm>
            <a:off x="6114928" y="1615707"/>
            <a:ext cx="1679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Entire Generic Market = </a:t>
            </a:r>
            <a:r>
              <a:rPr lang="en-US" sz="12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1,072 Molecules</a:t>
            </a:r>
          </a:p>
          <a:p>
            <a:pPr algn="ctr"/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and </a:t>
            </a:r>
            <a:r>
              <a:rPr lang="en-US" sz="12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$53.6B </a:t>
            </a:r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 Sales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5AAC7FC7-101D-D81A-459E-14E07DD1F3AD}"/>
              </a:ext>
            </a:extLst>
          </p:cNvPr>
          <p:cNvGrpSpPr>
            <a:grpSpLocks noChangeAspect="1"/>
          </p:cNvGrpSpPr>
          <p:nvPr/>
        </p:nvGrpSpPr>
        <p:grpSpPr>
          <a:xfrm>
            <a:off x="6257301" y="2519346"/>
            <a:ext cx="320040" cy="320040"/>
            <a:chOff x="2369607" y="2724202"/>
            <a:chExt cx="365760" cy="365760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125D742-D343-4F41-30D8-687F606916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9B4D689A-0BAE-61EE-430F-79E2ADDDC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9D40EEB1-252C-5036-2DB2-D44EC8966AEE}"/>
              </a:ext>
            </a:extLst>
          </p:cNvPr>
          <p:cNvGrpSpPr>
            <a:grpSpLocks noChangeAspect="1"/>
          </p:cNvGrpSpPr>
          <p:nvPr/>
        </p:nvGrpSpPr>
        <p:grpSpPr>
          <a:xfrm>
            <a:off x="6257301" y="3012882"/>
            <a:ext cx="320040" cy="320040"/>
            <a:chOff x="2369607" y="2724202"/>
            <a:chExt cx="365760" cy="36576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D5B8E585-D936-8324-61BE-4B2EDBCC24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149AA4C8-0C99-C1C0-E4A8-632059CBB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B639FC52-2E3D-9BA6-A8D2-B0674E5D27E3}"/>
              </a:ext>
            </a:extLst>
          </p:cNvPr>
          <p:cNvGrpSpPr>
            <a:grpSpLocks noChangeAspect="1"/>
          </p:cNvGrpSpPr>
          <p:nvPr/>
        </p:nvGrpSpPr>
        <p:grpSpPr>
          <a:xfrm>
            <a:off x="6615520" y="3012882"/>
            <a:ext cx="320040" cy="320040"/>
            <a:chOff x="2369607" y="2724202"/>
            <a:chExt cx="365760" cy="365760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D6E96B83-DFB1-9DC4-6C76-D32C9123DB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id="{337949AA-79FC-AB4A-F732-156477137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3AE6ABEF-C8F6-C9A6-1A1F-312DDECA6A0C}"/>
              </a:ext>
            </a:extLst>
          </p:cNvPr>
          <p:cNvGrpSpPr>
            <a:grpSpLocks noChangeAspect="1"/>
          </p:cNvGrpSpPr>
          <p:nvPr/>
        </p:nvGrpSpPr>
        <p:grpSpPr>
          <a:xfrm>
            <a:off x="6973739" y="3012882"/>
            <a:ext cx="320040" cy="320040"/>
            <a:chOff x="2369607" y="2724202"/>
            <a:chExt cx="365760" cy="365760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15E772D-D3DD-442A-B28D-D43E5DDF4E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2" name="Picture 131">
              <a:extLst>
                <a:ext uri="{FF2B5EF4-FFF2-40B4-BE49-F238E27FC236}">
                  <a16:creationId xmlns:a16="http://schemas.microsoft.com/office/drawing/2014/main" id="{44243A0D-3DDC-46D8-76ED-41A9D8156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CFD598E3-3D24-9812-367A-08F8187CD6F2}"/>
              </a:ext>
            </a:extLst>
          </p:cNvPr>
          <p:cNvGrpSpPr>
            <a:grpSpLocks noChangeAspect="1"/>
          </p:cNvGrpSpPr>
          <p:nvPr/>
        </p:nvGrpSpPr>
        <p:grpSpPr>
          <a:xfrm>
            <a:off x="7331958" y="3012882"/>
            <a:ext cx="320040" cy="320040"/>
            <a:chOff x="2369607" y="2724202"/>
            <a:chExt cx="365760" cy="365760"/>
          </a:xfrm>
        </p:grpSpPr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DA38A601-8035-41CD-AA6F-84858F7A8D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id="{237DE7AD-A614-F14A-B106-C98758FA9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9B742E3B-24B2-B49A-3CEE-E7E8F5C51C00}"/>
              </a:ext>
            </a:extLst>
          </p:cNvPr>
          <p:cNvGrpSpPr>
            <a:grpSpLocks noChangeAspect="1"/>
          </p:cNvGrpSpPr>
          <p:nvPr/>
        </p:nvGrpSpPr>
        <p:grpSpPr>
          <a:xfrm>
            <a:off x="6257301" y="3506418"/>
            <a:ext cx="320040" cy="320040"/>
            <a:chOff x="2369607" y="2724202"/>
            <a:chExt cx="365760" cy="365760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D61A8A33-AAB4-11C8-FBA5-1FDF0585EB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2DE3818B-5314-E237-6C45-5626A6C54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8A6347CA-3C0C-E3AF-D2C9-EDA87BEE7B77}"/>
              </a:ext>
            </a:extLst>
          </p:cNvPr>
          <p:cNvGrpSpPr>
            <a:grpSpLocks noChangeAspect="1"/>
          </p:cNvGrpSpPr>
          <p:nvPr/>
        </p:nvGrpSpPr>
        <p:grpSpPr>
          <a:xfrm>
            <a:off x="6615520" y="3506418"/>
            <a:ext cx="320040" cy="320040"/>
            <a:chOff x="2369607" y="2724202"/>
            <a:chExt cx="365760" cy="365760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0F2DE8F7-259A-88B2-4198-F35AE01522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id="{2BE99C64-F42A-604B-A7D4-484FEE218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331D5BD-6008-1515-E7A2-9477F8556A77}"/>
              </a:ext>
            </a:extLst>
          </p:cNvPr>
          <p:cNvGrpSpPr>
            <a:grpSpLocks noChangeAspect="1"/>
          </p:cNvGrpSpPr>
          <p:nvPr/>
        </p:nvGrpSpPr>
        <p:grpSpPr>
          <a:xfrm>
            <a:off x="6973739" y="3506418"/>
            <a:ext cx="320040" cy="320040"/>
            <a:chOff x="2369607" y="2724202"/>
            <a:chExt cx="365760" cy="365760"/>
          </a:xfrm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B2813CCB-026B-04B9-CA65-7FE012E87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4" name="Picture 143">
              <a:extLst>
                <a:ext uri="{FF2B5EF4-FFF2-40B4-BE49-F238E27FC236}">
                  <a16:creationId xmlns:a16="http://schemas.microsoft.com/office/drawing/2014/main" id="{D00170BD-1913-C650-8A5A-9EDAAEC511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F7894398-F237-E4F9-FC67-E5ADB8839551}"/>
              </a:ext>
            </a:extLst>
          </p:cNvPr>
          <p:cNvGrpSpPr>
            <a:grpSpLocks noChangeAspect="1"/>
          </p:cNvGrpSpPr>
          <p:nvPr/>
        </p:nvGrpSpPr>
        <p:grpSpPr>
          <a:xfrm>
            <a:off x="7331958" y="3506418"/>
            <a:ext cx="320040" cy="320040"/>
            <a:chOff x="2369607" y="2724202"/>
            <a:chExt cx="365760" cy="365760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B3ABA269-24C2-5717-2E9C-CC56E17C97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7" name="Picture 146">
              <a:extLst>
                <a:ext uri="{FF2B5EF4-FFF2-40B4-BE49-F238E27FC236}">
                  <a16:creationId xmlns:a16="http://schemas.microsoft.com/office/drawing/2014/main" id="{C72A90ED-5FDF-2F4E-90FF-3C01CD1E6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33333" y="2792782"/>
              <a:ext cx="238309" cy="228600"/>
            </a:xfrm>
            <a:prstGeom prst="rect">
              <a:avLst/>
            </a:prstGeom>
          </p:spPr>
        </p:pic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97F77AC8-D53C-B0B2-7715-C83244656CAC}"/>
              </a:ext>
            </a:extLst>
          </p:cNvPr>
          <p:cNvGrpSpPr>
            <a:grpSpLocks noChangeAspect="1"/>
          </p:cNvGrpSpPr>
          <p:nvPr/>
        </p:nvGrpSpPr>
        <p:grpSpPr>
          <a:xfrm>
            <a:off x="6257301" y="3999954"/>
            <a:ext cx="320040" cy="320040"/>
            <a:chOff x="2369607" y="2724202"/>
            <a:chExt cx="365760" cy="365760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518FFB8-5454-80D1-4AA3-5F9D67B79D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0" name="Picture 149">
              <a:extLst>
                <a:ext uri="{FF2B5EF4-FFF2-40B4-BE49-F238E27FC236}">
                  <a16:creationId xmlns:a16="http://schemas.microsoft.com/office/drawing/2014/main" id="{BFB6047B-7758-C1D4-4650-E9481AC3F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F7B0C477-FA7E-945D-4853-85F196D02453}"/>
              </a:ext>
            </a:extLst>
          </p:cNvPr>
          <p:cNvGrpSpPr>
            <a:grpSpLocks noChangeAspect="1"/>
          </p:cNvGrpSpPr>
          <p:nvPr/>
        </p:nvGrpSpPr>
        <p:grpSpPr>
          <a:xfrm>
            <a:off x="6615520" y="3999954"/>
            <a:ext cx="320040" cy="320040"/>
            <a:chOff x="2369607" y="2724202"/>
            <a:chExt cx="365760" cy="365760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AB078F47-F06D-51FE-EBFE-D32D357984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3" name="Picture 152">
              <a:extLst>
                <a:ext uri="{FF2B5EF4-FFF2-40B4-BE49-F238E27FC236}">
                  <a16:creationId xmlns:a16="http://schemas.microsoft.com/office/drawing/2014/main" id="{A7D6F1E5-D3C3-A03D-EA2F-46ACE8D7B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6B6BCDCB-FFD2-89E6-FDBA-3E590AC13B67}"/>
              </a:ext>
            </a:extLst>
          </p:cNvPr>
          <p:cNvGrpSpPr>
            <a:grpSpLocks noChangeAspect="1"/>
          </p:cNvGrpSpPr>
          <p:nvPr/>
        </p:nvGrpSpPr>
        <p:grpSpPr>
          <a:xfrm>
            <a:off x="6973739" y="3999954"/>
            <a:ext cx="320040" cy="320040"/>
            <a:chOff x="2369607" y="2724202"/>
            <a:chExt cx="365760" cy="365760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27849692-A3D8-E2E1-6D1B-E141D6CBA0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id="{F0600EB9-7761-1A35-F536-03DEA9554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C1A4B8A6-AD1D-8D1C-03B5-798AA38C009C}"/>
              </a:ext>
            </a:extLst>
          </p:cNvPr>
          <p:cNvGrpSpPr>
            <a:grpSpLocks noChangeAspect="1"/>
          </p:cNvGrpSpPr>
          <p:nvPr/>
        </p:nvGrpSpPr>
        <p:grpSpPr>
          <a:xfrm>
            <a:off x="7331958" y="3999954"/>
            <a:ext cx="320040" cy="320040"/>
            <a:chOff x="2369607" y="2724202"/>
            <a:chExt cx="365760" cy="365760"/>
          </a:xfrm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DD763041-D918-5AE7-D4E4-2D9D23BB8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id="{394CD5AD-5794-A73C-08DE-E77092E7A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D4689C74-9ABB-FC78-F0E4-789E016B0C81}"/>
              </a:ext>
            </a:extLst>
          </p:cNvPr>
          <p:cNvGrpSpPr>
            <a:grpSpLocks noChangeAspect="1"/>
          </p:cNvGrpSpPr>
          <p:nvPr/>
        </p:nvGrpSpPr>
        <p:grpSpPr>
          <a:xfrm>
            <a:off x="6257301" y="4493490"/>
            <a:ext cx="320040" cy="320040"/>
            <a:chOff x="2369607" y="2724202"/>
            <a:chExt cx="365760" cy="365760"/>
          </a:xfrm>
        </p:grpSpPr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789913A-CAC9-2714-6697-9360B730F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17455A02-CEF3-8C23-81A1-3D392DF3F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74435809-6D3C-C544-2E9B-D15DADDC2BB4}"/>
              </a:ext>
            </a:extLst>
          </p:cNvPr>
          <p:cNvGrpSpPr>
            <a:grpSpLocks noChangeAspect="1"/>
          </p:cNvGrpSpPr>
          <p:nvPr/>
        </p:nvGrpSpPr>
        <p:grpSpPr>
          <a:xfrm>
            <a:off x="6615520" y="4493490"/>
            <a:ext cx="320040" cy="320040"/>
            <a:chOff x="2369607" y="2724202"/>
            <a:chExt cx="365760" cy="365760"/>
          </a:xfrm>
        </p:grpSpPr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2CEE5D34-C0C1-55D9-5DA9-408ED570DD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5" name="Picture 164">
              <a:extLst>
                <a:ext uri="{FF2B5EF4-FFF2-40B4-BE49-F238E27FC236}">
                  <a16:creationId xmlns:a16="http://schemas.microsoft.com/office/drawing/2014/main" id="{A3491576-977F-74FE-40AD-133DCB052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3677E867-9220-3165-8968-BB4290323215}"/>
              </a:ext>
            </a:extLst>
          </p:cNvPr>
          <p:cNvGrpSpPr>
            <a:grpSpLocks noChangeAspect="1"/>
          </p:cNvGrpSpPr>
          <p:nvPr/>
        </p:nvGrpSpPr>
        <p:grpSpPr>
          <a:xfrm>
            <a:off x="6973739" y="4493490"/>
            <a:ext cx="320040" cy="320040"/>
            <a:chOff x="2369607" y="2724202"/>
            <a:chExt cx="365760" cy="365760"/>
          </a:xfrm>
        </p:grpSpPr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FAB38653-876F-69A4-3AE6-AF474FC9A8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>
              <a:extLst>
                <a:ext uri="{FF2B5EF4-FFF2-40B4-BE49-F238E27FC236}">
                  <a16:creationId xmlns:a16="http://schemas.microsoft.com/office/drawing/2014/main" id="{B19CFB81-A385-6E6E-EFDD-8546B1CFF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10AC5D94-8B93-0FDE-FF4B-6CE0E1325882}"/>
              </a:ext>
            </a:extLst>
          </p:cNvPr>
          <p:cNvGrpSpPr>
            <a:grpSpLocks noChangeAspect="1"/>
          </p:cNvGrpSpPr>
          <p:nvPr/>
        </p:nvGrpSpPr>
        <p:grpSpPr>
          <a:xfrm>
            <a:off x="7331958" y="4493490"/>
            <a:ext cx="320040" cy="320040"/>
            <a:chOff x="2369607" y="2724202"/>
            <a:chExt cx="365760" cy="365760"/>
          </a:xfrm>
        </p:grpSpPr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45509FB9-981E-7C5A-E308-BA251FCC08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>
              <a:extLst>
                <a:ext uri="{FF2B5EF4-FFF2-40B4-BE49-F238E27FC236}">
                  <a16:creationId xmlns:a16="http://schemas.microsoft.com/office/drawing/2014/main" id="{5DD51752-04D8-C2B8-27BE-811308446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8A98828C-6204-7479-DA14-46F1A079F834}"/>
              </a:ext>
            </a:extLst>
          </p:cNvPr>
          <p:cNvGrpSpPr>
            <a:grpSpLocks noChangeAspect="1"/>
          </p:cNvGrpSpPr>
          <p:nvPr/>
        </p:nvGrpSpPr>
        <p:grpSpPr>
          <a:xfrm>
            <a:off x="6257301" y="4987028"/>
            <a:ext cx="320040" cy="320040"/>
            <a:chOff x="2369607" y="2724202"/>
            <a:chExt cx="365760" cy="365760"/>
          </a:xfrm>
        </p:grpSpPr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56237428-70DF-1264-4069-43F52231AD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0C11657C-8597-C983-C799-97BB9F476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169F6E99-A24A-A344-3ED1-A39E58C31CE3}"/>
              </a:ext>
            </a:extLst>
          </p:cNvPr>
          <p:cNvGrpSpPr>
            <a:grpSpLocks noChangeAspect="1"/>
          </p:cNvGrpSpPr>
          <p:nvPr/>
        </p:nvGrpSpPr>
        <p:grpSpPr>
          <a:xfrm>
            <a:off x="6615520" y="4987028"/>
            <a:ext cx="320040" cy="320040"/>
            <a:chOff x="2369607" y="2724202"/>
            <a:chExt cx="365760" cy="365760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40127437-B719-8FDF-4FE8-D743DD6E17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7" name="Picture 176">
              <a:extLst>
                <a:ext uri="{FF2B5EF4-FFF2-40B4-BE49-F238E27FC236}">
                  <a16:creationId xmlns:a16="http://schemas.microsoft.com/office/drawing/2014/main" id="{FE06530D-E571-E8DF-397F-E946AC33C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6648D3A-C10E-7710-D0EC-DC6726D973EF}"/>
              </a:ext>
            </a:extLst>
          </p:cNvPr>
          <p:cNvGrpSpPr>
            <a:grpSpLocks noChangeAspect="1"/>
          </p:cNvGrpSpPr>
          <p:nvPr/>
        </p:nvGrpSpPr>
        <p:grpSpPr>
          <a:xfrm>
            <a:off x="6973739" y="4987028"/>
            <a:ext cx="320040" cy="320040"/>
            <a:chOff x="2369607" y="2724202"/>
            <a:chExt cx="365760" cy="365760"/>
          </a:xfrm>
        </p:grpSpPr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45DCA42-9691-D1AE-66EA-EFC85582A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0" name="Picture 179">
              <a:extLst>
                <a:ext uri="{FF2B5EF4-FFF2-40B4-BE49-F238E27FC236}">
                  <a16:creationId xmlns:a16="http://schemas.microsoft.com/office/drawing/2014/main" id="{5672A863-E9B7-D548-5FD3-DD84DFAB9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1DA1B38E-BD7A-62A6-076B-EF368D34FAC2}"/>
              </a:ext>
            </a:extLst>
          </p:cNvPr>
          <p:cNvGrpSpPr>
            <a:grpSpLocks noChangeAspect="1"/>
          </p:cNvGrpSpPr>
          <p:nvPr/>
        </p:nvGrpSpPr>
        <p:grpSpPr>
          <a:xfrm>
            <a:off x="7331958" y="4987028"/>
            <a:ext cx="320040" cy="320040"/>
            <a:chOff x="2369607" y="2724202"/>
            <a:chExt cx="365760" cy="365760"/>
          </a:xfrm>
        </p:grpSpPr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5407B6FE-866B-AC25-C093-7BD18E4679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3" name="Picture 182">
              <a:extLst>
                <a:ext uri="{FF2B5EF4-FFF2-40B4-BE49-F238E27FC236}">
                  <a16:creationId xmlns:a16="http://schemas.microsoft.com/office/drawing/2014/main" id="{1BAD6C42-9452-2660-C2BC-ADE429AE0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AA31E9-4815-C6EC-F3FD-40B13CC6C89D}"/>
              </a:ext>
            </a:extLst>
          </p:cNvPr>
          <p:cNvGrpSpPr/>
          <p:nvPr/>
        </p:nvGrpSpPr>
        <p:grpSpPr>
          <a:xfrm>
            <a:off x="2532892" y="2519346"/>
            <a:ext cx="320040" cy="320040"/>
            <a:chOff x="2532892" y="2564339"/>
            <a:chExt cx="320040" cy="32004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B04F229-5AAB-38C6-69DA-2114EEA5C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2892" y="2564339"/>
              <a:ext cx="320040" cy="32004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2734D6B4-CA67-1D96-249A-FC0790372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2648" y="2622711"/>
              <a:ext cx="210312" cy="201838"/>
            </a:xfrm>
            <a:prstGeom prst="rect">
              <a:avLst/>
            </a:prstGeom>
          </p:spPr>
        </p:pic>
      </p:grpSp>
      <p:sp>
        <p:nvSpPr>
          <p:cNvPr id="189" name="Rectangle 188">
            <a:extLst>
              <a:ext uri="{FF2B5EF4-FFF2-40B4-BE49-F238E27FC236}">
                <a16:creationId xmlns:a16="http://schemas.microsoft.com/office/drawing/2014/main" id="{2A697F28-E9CE-759C-7B29-1D683AF73C7F}"/>
              </a:ext>
            </a:extLst>
          </p:cNvPr>
          <p:cNvSpPr/>
          <p:nvPr/>
        </p:nvSpPr>
        <p:spPr>
          <a:xfrm>
            <a:off x="8070274" y="1135884"/>
            <a:ext cx="3520440" cy="365760"/>
          </a:xfrm>
          <a:prstGeom prst="rect">
            <a:avLst/>
          </a:prstGeom>
          <a:solidFill>
            <a:srgbClr val="13B7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2025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A9962264-AF85-DD70-2A46-F56F611F261D}"/>
              </a:ext>
            </a:extLst>
          </p:cNvPr>
          <p:cNvSpPr/>
          <p:nvPr/>
        </p:nvSpPr>
        <p:spPr>
          <a:xfrm>
            <a:off x="8070274" y="1510088"/>
            <a:ext cx="3520440" cy="4114800"/>
          </a:xfrm>
          <a:prstGeom prst="rect">
            <a:avLst/>
          </a:prstGeom>
          <a:solidFill>
            <a:srgbClr val="D7EF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4C76B712-A429-CD50-31B2-EBC74E43E212}"/>
              </a:ext>
            </a:extLst>
          </p:cNvPr>
          <p:cNvSpPr/>
          <p:nvPr/>
        </p:nvSpPr>
        <p:spPr>
          <a:xfrm>
            <a:off x="8200819" y="1615708"/>
            <a:ext cx="1554480" cy="3857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1A01E791-1BF6-4DBD-9585-DD19D5DB759A}"/>
              </a:ext>
            </a:extLst>
          </p:cNvPr>
          <p:cNvSpPr/>
          <p:nvPr/>
        </p:nvSpPr>
        <p:spPr>
          <a:xfrm>
            <a:off x="9895766" y="1615708"/>
            <a:ext cx="1554480" cy="3857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92672A22-0D42-CFB6-349F-187F2A989E89}"/>
              </a:ext>
            </a:extLst>
          </p:cNvPr>
          <p:cNvSpPr txBox="1"/>
          <p:nvPr/>
        </p:nvSpPr>
        <p:spPr>
          <a:xfrm>
            <a:off x="8200818" y="1615707"/>
            <a:ext cx="1554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The Top </a:t>
            </a:r>
            <a:r>
              <a:rPr lang="en-US" sz="12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2 Brand</a:t>
            </a:r>
            <a:endParaRPr lang="en-US" sz="1200">
              <a:solidFill>
                <a:srgbClr val="25408F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Molecules =</a:t>
            </a:r>
          </a:p>
          <a:p>
            <a:pPr algn="ctr"/>
            <a:r>
              <a:rPr lang="en-US" sz="12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$76.4B </a:t>
            </a:r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 Sales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B371A08B-F3B6-EB94-753F-D5459BE1C4D9}"/>
              </a:ext>
            </a:extLst>
          </p:cNvPr>
          <p:cNvSpPr txBox="1"/>
          <p:nvPr/>
        </p:nvSpPr>
        <p:spPr>
          <a:xfrm>
            <a:off x="9888216" y="1615707"/>
            <a:ext cx="1554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Entire Generic Market =</a:t>
            </a:r>
          </a:p>
          <a:p>
            <a:pPr algn="ctr"/>
            <a:r>
              <a:rPr lang="en-US" sz="12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1,106 Molecules</a:t>
            </a:r>
          </a:p>
          <a:p>
            <a:pPr algn="ctr"/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And </a:t>
            </a:r>
            <a:r>
              <a:rPr lang="en-US" sz="12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$57B </a:t>
            </a:r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 Sales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185AC07E-C2AC-F4C5-D34B-8E8A607A325F}"/>
              </a:ext>
            </a:extLst>
          </p:cNvPr>
          <p:cNvGrpSpPr>
            <a:grpSpLocks noChangeAspect="1"/>
          </p:cNvGrpSpPr>
          <p:nvPr/>
        </p:nvGrpSpPr>
        <p:grpSpPr>
          <a:xfrm>
            <a:off x="9975455" y="2519346"/>
            <a:ext cx="320040" cy="320040"/>
            <a:chOff x="2369607" y="2724202"/>
            <a:chExt cx="365760" cy="365760"/>
          </a:xfrm>
        </p:grpSpPr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6EF288C5-FFEB-EAD8-AE7B-85F082F31F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7" name="Picture 196">
              <a:extLst>
                <a:ext uri="{FF2B5EF4-FFF2-40B4-BE49-F238E27FC236}">
                  <a16:creationId xmlns:a16="http://schemas.microsoft.com/office/drawing/2014/main" id="{3654B13F-B966-9F75-EEA2-71BDAEE24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6CAB87E7-C297-5870-8C8D-4F80FAC9825D}"/>
              </a:ext>
            </a:extLst>
          </p:cNvPr>
          <p:cNvGrpSpPr>
            <a:grpSpLocks noChangeAspect="1"/>
          </p:cNvGrpSpPr>
          <p:nvPr/>
        </p:nvGrpSpPr>
        <p:grpSpPr>
          <a:xfrm>
            <a:off x="9975455" y="3012882"/>
            <a:ext cx="320040" cy="320040"/>
            <a:chOff x="2369607" y="2724202"/>
            <a:chExt cx="365760" cy="365760"/>
          </a:xfrm>
        </p:grpSpPr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CDB119DA-D8B1-1837-255B-5749F64F2F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0" name="Picture 199">
              <a:extLst>
                <a:ext uri="{FF2B5EF4-FFF2-40B4-BE49-F238E27FC236}">
                  <a16:creationId xmlns:a16="http://schemas.microsoft.com/office/drawing/2014/main" id="{485021F2-6CE9-C326-BAF5-62CA4B0D6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5DC545EF-41D8-A44C-14DC-15C91C1F140C}"/>
              </a:ext>
            </a:extLst>
          </p:cNvPr>
          <p:cNvGrpSpPr>
            <a:grpSpLocks noChangeAspect="1"/>
          </p:cNvGrpSpPr>
          <p:nvPr/>
        </p:nvGrpSpPr>
        <p:grpSpPr>
          <a:xfrm>
            <a:off x="10333674" y="3012882"/>
            <a:ext cx="320040" cy="320040"/>
            <a:chOff x="2369607" y="2724202"/>
            <a:chExt cx="365760" cy="365760"/>
          </a:xfrm>
        </p:grpSpPr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BE8664F3-BE07-8359-1F8E-104A51F671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3" name="Picture 202">
              <a:extLst>
                <a:ext uri="{FF2B5EF4-FFF2-40B4-BE49-F238E27FC236}">
                  <a16:creationId xmlns:a16="http://schemas.microsoft.com/office/drawing/2014/main" id="{FDF2B0A4-D85C-61D9-998B-C18055C46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6D25D9B4-9880-22BA-9181-3D48652CA6CB}"/>
              </a:ext>
            </a:extLst>
          </p:cNvPr>
          <p:cNvGrpSpPr>
            <a:grpSpLocks noChangeAspect="1"/>
          </p:cNvGrpSpPr>
          <p:nvPr/>
        </p:nvGrpSpPr>
        <p:grpSpPr>
          <a:xfrm>
            <a:off x="10691893" y="3012882"/>
            <a:ext cx="320040" cy="320040"/>
            <a:chOff x="2369607" y="2724202"/>
            <a:chExt cx="365760" cy="365760"/>
          </a:xfrm>
        </p:grpSpPr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22768240-5999-97C1-16B3-1E2C37C3F7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6" name="Picture 205">
              <a:extLst>
                <a:ext uri="{FF2B5EF4-FFF2-40B4-BE49-F238E27FC236}">
                  <a16:creationId xmlns:a16="http://schemas.microsoft.com/office/drawing/2014/main" id="{5464F55E-0933-DC62-6331-E0F4DE153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2D0953DC-A0AB-2B41-6923-4F2CD8DB9347}"/>
              </a:ext>
            </a:extLst>
          </p:cNvPr>
          <p:cNvGrpSpPr>
            <a:grpSpLocks noChangeAspect="1"/>
          </p:cNvGrpSpPr>
          <p:nvPr/>
        </p:nvGrpSpPr>
        <p:grpSpPr>
          <a:xfrm>
            <a:off x="11050112" y="3012882"/>
            <a:ext cx="320040" cy="320040"/>
            <a:chOff x="2369607" y="2724202"/>
            <a:chExt cx="365760" cy="365760"/>
          </a:xfrm>
        </p:grpSpPr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FF6EB887-B21E-1C2F-532C-4461894BE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9" name="Picture 208">
              <a:extLst>
                <a:ext uri="{FF2B5EF4-FFF2-40B4-BE49-F238E27FC236}">
                  <a16:creationId xmlns:a16="http://schemas.microsoft.com/office/drawing/2014/main" id="{ECB86C63-213D-D497-E276-0BE0B6CEE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7A6A7527-93BC-EF29-A866-9BCB118908E1}"/>
              </a:ext>
            </a:extLst>
          </p:cNvPr>
          <p:cNvGrpSpPr>
            <a:grpSpLocks noChangeAspect="1"/>
          </p:cNvGrpSpPr>
          <p:nvPr/>
        </p:nvGrpSpPr>
        <p:grpSpPr>
          <a:xfrm>
            <a:off x="9975455" y="3506418"/>
            <a:ext cx="320040" cy="320040"/>
            <a:chOff x="2369607" y="2724202"/>
            <a:chExt cx="365760" cy="365760"/>
          </a:xfrm>
        </p:grpSpPr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75D1DBBD-206A-21A5-3245-8D26674964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2" name="Picture 211">
              <a:extLst>
                <a:ext uri="{FF2B5EF4-FFF2-40B4-BE49-F238E27FC236}">
                  <a16:creationId xmlns:a16="http://schemas.microsoft.com/office/drawing/2014/main" id="{083B268F-E28C-C273-16AF-EEA6010A2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1BB8FA8B-8A8D-9D0D-2D67-E30D264BAF2A}"/>
              </a:ext>
            </a:extLst>
          </p:cNvPr>
          <p:cNvGrpSpPr>
            <a:grpSpLocks noChangeAspect="1"/>
          </p:cNvGrpSpPr>
          <p:nvPr/>
        </p:nvGrpSpPr>
        <p:grpSpPr>
          <a:xfrm>
            <a:off x="10333674" y="3506418"/>
            <a:ext cx="320040" cy="320040"/>
            <a:chOff x="2369607" y="2724202"/>
            <a:chExt cx="365760" cy="365760"/>
          </a:xfrm>
        </p:grpSpPr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6AE6C87E-2CFC-F38C-1DE6-80FDED4045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5" name="Picture 214">
              <a:extLst>
                <a:ext uri="{FF2B5EF4-FFF2-40B4-BE49-F238E27FC236}">
                  <a16:creationId xmlns:a16="http://schemas.microsoft.com/office/drawing/2014/main" id="{B6578369-83A4-19EA-ABE5-288E69129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6193C945-AB84-9500-B64B-65D8E873F4A7}"/>
              </a:ext>
            </a:extLst>
          </p:cNvPr>
          <p:cNvGrpSpPr>
            <a:grpSpLocks noChangeAspect="1"/>
          </p:cNvGrpSpPr>
          <p:nvPr/>
        </p:nvGrpSpPr>
        <p:grpSpPr>
          <a:xfrm>
            <a:off x="10691893" y="3506418"/>
            <a:ext cx="320040" cy="320040"/>
            <a:chOff x="2369607" y="2724202"/>
            <a:chExt cx="365760" cy="365760"/>
          </a:xfrm>
        </p:grpSpPr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B02B1D2C-1405-F567-4987-8CD493B85C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8" name="Picture 217">
              <a:extLst>
                <a:ext uri="{FF2B5EF4-FFF2-40B4-BE49-F238E27FC236}">
                  <a16:creationId xmlns:a16="http://schemas.microsoft.com/office/drawing/2014/main" id="{218D70B4-A93D-999F-50EC-E743FA0BD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187F06FB-B915-CCD8-E7E0-E66CF9110BFB}"/>
              </a:ext>
            </a:extLst>
          </p:cNvPr>
          <p:cNvGrpSpPr>
            <a:grpSpLocks noChangeAspect="1"/>
          </p:cNvGrpSpPr>
          <p:nvPr/>
        </p:nvGrpSpPr>
        <p:grpSpPr>
          <a:xfrm>
            <a:off x="11050112" y="3506418"/>
            <a:ext cx="320040" cy="320040"/>
            <a:chOff x="2369607" y="2724202"/>
            <a:chExt cx="365760" cy="365760"/>
          </a:xfrm>
        </p:grpSpPr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76B66B7-743D-1849-4886-C090D3971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1" name="Picture 220">
              <a:extLst>
                <a:ext uri="{FF2B5EF4-FFF2-40B4-BE49-F238E27FC236}">
                  <a16:creationId xmlns:a16="http://schemas.microsoft.com/office/drawing/2014/main" id="{07158F7C-AA5A-3BD9-BB71-B64438BD2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33333" y="2792782"/>
              <a:ext cx="238309" cy="228600"/>
            </a:xfrm>
            <a:prstGeom prst="rect">
              <a:avLst/>
            </a:prstGeom>
          </p:spPr>
        </p:pic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6197143F-A177-F8D0-D685-27DAD2C7E8FE}"/>
              </a:ext>
            </a:extLst>
          </p:cNvPr>
          <p:cNvGrpSpPr>
            <a:grpSpLocks noChangeAspect="1"/>
          </p:cNvGrpSpPr>
          <p:nvPr/>
        </p:nvGrpSpPr>
        <p:grpSpPr>
          <a:xfrm>
            <a:off x="9975455" y="3999954"/>
            <a:ext cx="320040" cy="320040"/>
            <a:chOff x="2369607" y="2724202"/>
            <a:chExt cx="365760" cy="365760"/>
          </a:xfrm>
        </p:grpSpPr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95544BD5-8790-58C4-5928-CA1863A74C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4" name="Picture 223">
              <a:extLst>
                <a:ext uri="{FF2B5EF4-FFF2-40B4-BE49-F238E27FC236}">
                  <a16:creationId xmlns:a16="http://schemas.microsoft.com/office/drawing/2014/main" id="{28ED025F-455B-15FC-F3B2-212617798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A9A7E9DE-6294-67E8-014B-AE43CF8C4559}"/>
              </a:ext>
            </a:extLst>
          </p:cNvPr>
          <p:cNvGrpSpPr>
            <a:grpSpLocks noChangeAspect="1"/>
          </p:cNvGrpSpPr>
          <p:nvPr/>
        </p:nvGrpSpPr>
        <p:grpSpPr>
          <a:xfrm>
            <a:off x="10333674" y="3999954"/>
            <a:ext cx="320040" cy="320040"/>
            <a:chOff x="2369607" y="2724202"/>
            <a:chExt cx="365760" cy="365760"/>
          </a:xfrm>
        </p:grpSpPr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0AB0F4A8-7A6E-A47C-AB26-22C0BB3B81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7" name="Picture 226">
              <a:extLst>
                <a:ext uri="{FF2B5EF4-FFF2-40B4-BE49-F238E27FC236}">
                  <a16:creationId xmlns:a16="http://schemas.microsoft.com/office/drawing/2014/main" id="{C3B8E45D-18D9-9ECE-8EBB-EA3BE4645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9FD69FFC-7D7D-9702-8725-9281A1BB1FB4}"/>
              </a:ext>
            </a:extLst>
          </p:cNvPr>
          <p:cNvGrpSpPr>
            <a:grpSpLocks noChangeAspect="1"/>
          </p:cNvGrpSpPr>
          <p:nvPr/>
        </p:nvGrpSpPr>
        <p:grpSpPr>
          <a:xfrm>
            <a:off x="10691893" y="3999954"/>
            <a:ext cx="320040" cy="320040"/>
            <a:chOff x="2369607" y="2724202"/>
            <a:chExt cx="365760" cy="365760"/>
          </a:xfrm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E00EE6CD-61D8-9F3B-7749-E956176DDF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0" name="Picture 229">
              <a:extLst>
                <a:ext uri="{FF2B5EF4-FFF2-40B4-BE49-F238E27FC236}">
                  <a16:creationId xmlns:a16="http://schemas.microsoft.com/office/drawing/2014/main" id="{C7FC3754-0495-6CC9-9FBF-7523B8D87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226AF2C7-16C9-60EF-7A3F-B26C4215DE92}"/>
              </a:ext>
            </a:extLst>
          </p:cNvPr>
          <p:cNvGrpSpPr>
            <a:grpSpLocks noChangeAspect="1"/>
          </p:cNvGrpSpPr>
          <p:nvPr/>
        </p:nvGrpSpPr>
        <p:grpSpPr>
          <a:xfrm>
            <a:off x="11050112" y="3999954"/>
            <a:ext cx="320040" cy="320040"/>
            <a:chOff x="2369607" y="2724202"/>
            <a:chExt cx="365760" cy="365760"/>
          </a:xfrm>
        </p:grpSpPr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72F3A342-B939-45D7-92A8-E0B2941F20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3" name="Picture 232">
              <a:extLst>
                <a:ext uri="{FF2B5EF4-FFF2-40B4-BE49-F238E27FC236}">
                  <a16:creationId xmlns:a16="http://schemas.microsoft.com/office/drawing/2014/main" id="{DBF0D2BC-311F-676D-95D8-C5B6C7F92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30E7B6C9-A6E2-FF6F-4BE2-3C867A88B58B}"/>
              </a:ext>
            </a:extLst>
          </p:cNvPr>
          <p:cNvGrpSpPr>
            <a:grpSpLocks noChangeAspect="1"/>
          </p:cNvGrpSpPr>
          <p:nvPr/>
        </p:nvGrpSpPr>
        <p:grpSpPr>
          <a:xfrm>
            <a:off x="9975455" y="4493490"/>
            <a:ext cx="320040" cy="320040"/>
            <a:chOff x="2369607" y="2724202"/>
            <a:chExt cx="365760" cy="365760"/>
          </a:xfrm>
        </p:grpSpPr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BD79D0F3-5C1E-BA14-C963-0DE1FB03CA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6" name="Picture 235">
              <a:extLst>
                <a:ext uri="{FF2B5EF4-FFF2-40B4-BE49-F238E27FC236}">
                  <a16:creationId xmlns:a16="http://schemas.microsoft.com/office/drawing/2014/main" id="{74BFAB26-A937-C851-118C-D9C0C56B7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0088F0A1-047F-EAF4-7938-2B5BC7FF1879}"/>
              </a:ext>
            </a:extLst>
          </p:cNvPr>
          <p:cNvGrpSpPr>
            <a:grpSpLocks noChangeAspect="1"/>
          </p:cNvGrpSpPr>
          <p:nvPr/>
        </p:nvGrpSpPr>
        <p:grpSpPr>
          <a:xfrm>
            <a:off x="10333674" y="4493490"/>
            <a:ext cx="320040" cy="320040"/>
            <a:chOff x="2369607" y="2724202"/>
            <a:chExt cx="365760" cy="365760"/>
          </a:xfrm>
        </p:grpSpPr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62C3764E-D222-62F2-BB13-EFF227BBEF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9" name="Picture 238">
              <a:extLst>
                <a:ext uri="{FF2B5EF4-FFF2-40B4-BE49-F238E27FC236}">
                  <a16:creationId xmlns:a16="http://schemas.microsoft.com/office/drawing/2014/main" id="{C2A78B14-2F23-14BC-7B9E-E53985187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788B2BF9-1F5C-0933-3DAD-6E7E1E93D406}"/>
              </a:ext>
            </a:extLst>
          </p:cNvPr>
          <p:cNvGrpSpPr>
            <a:grpSpLocks noChangeAspect="1"/>
          </p:cNvGrpSpPr>
          <p:nvPr/>
        </p:nvGrpSpPr>
        <p:grpSpPr>
          <a:xfrm>
            <a:off x="10691893" y="4493490"/>
            <a:ext cx="320040" cy="320040"/>
            <a:chOff x="2369607" y="2724202"/>
            <a:chExt cx="365760" cy="365760"/>
          </a:xfrm>
        </p:grpSpPr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22DEA7D7-FB51-6F09-92BD-38291D8604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2" name="Picture 241">
              <a:extLst>
                <a:ext uri="{FF2B5EF4-FFF2-40B4-BE49-F238E27FC236}">
                  <a16:creationId xmlns:a16="http://schemas.microsoft.com/office/drawing/2014/main" id="{BB76FA08-2057-52E4-B7A7-A9849582A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B12306A6-EA7E-DFBB-CF0E-1EA014BCE05A}"/>
              </a:ext>
            </a:extLst>
          </p:cNvPr>
          <p:cNvGrpSpPr>
            <a:grpSpLocks noChangeAspect="1"/>
          </p:cNvGrpSpPr>
          <p:nvPr/>
        </p:nvGrpSpPr>
        <p:grpSpPr>
          <a:xfrm>
            <a:off x="11050112" y="4493490"/>
            <a:ext cx="320040" cy="320040"/>
            <a:chOff x="2369607" y="2724202"/>
            <a:chExt cx="365760" cy="365760"/>
          </a:xfrm>
        </p:grpSpPr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A85838C9-CC67-AD52-A4ED-879CEA1C18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5" name="Picture 244">
              <a:extLst>
                <a:ext uri="{FF2B5EF4-FFF2-40B4-BE49-F238E27FC236}">
                  <a16:creationId xmlns:a16="http://schemas.microsoft.com/office/drawing/2014/main" id="{E987703F-D6E3-9BC2-B2CC-56376DEEB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65B51F5C-D048-C36E-FF0F-BC6F6C733F0A}"/>
              </a:ext>
            </a:extLst>
          </p:cNvPr>
          <p:cNvGrpSpPr>
            <a:grpSpLocks noChangeAspect="1"/>
          </p:cNvGrpSpPr>
          <p:nvPr/>
        </p:nvGrpSpPr>
        <p:grpSpPr>
          <a:xfrm>
            <a:off x="9975455" y="4987028"/>
            <a:ext cx="320040" cy="320040"/>
            <a:chOff x="2369607" y="2724202"/>
            <a:chExt cx="365760" cy="365760"/>
          </a:xfrm>
        </p:grpSpPr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87999517-74CB-D6D7-6FFC-A73D60032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8" name="Picture 247">
              <a:extLst>
                <a:ext uri="{FF2B5EF4-FFF2-40B4-BE49-F238E27FC236}">
                  <a16:creationId xmlns:a16="http://schemas.microsoft.com/office/drawing/2014/main" id="{BEF201F0-9C76-B3F8-60A3-DCC923A5D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28A8AE1E-2D82-C293-2F4D-40239E7ADC25}"/>
              </a:ext>
            </a:extLst>
          </p:cNvPr>
          <p:cNvGrpSpPr>
            <a:grpSpLocks noChangeAspect="1"/>
          </p:cNvGrpSpPr>
          <p:nvPr/>
        </p:nvGrpSpPr>
        <p:grpSpPr>
          <a:xfrm>
            <a:off x="10333674" y="4987028"/>
            <a:ext cx="320040" cy="320040"/>
            <a:chOff x="2369607" y="2724202"/>
            <a:chExt cx="365760" cy="365760"/>
          </a:xfrm>
        </p:grpSpPr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88ECE65E-9239-605D-CA5A-22D6F47E80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1" name="Picture 250">
              <a:extLst>
                <a:ext uri="{FF2B5EF4-FFF2-40B4-BE49-F238E27FC236}">
                  <a16:creationId xmlns:a16="http://schemas.microsoft.com/office/drawing/2014/main" id="{636187B8-7C95-D884-B500-6CF74AC34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F67AE699-247F-6CC0-7C59-FE7FCEBF1925}"/>
              </a:ext>
            </a:extLst>
          </p:cNvPr>
          <p:cNvGrpSpPr>
            <a:grpSpLocks noChangeAspect="1"/>
          </p:cNvGrpSpPr>
          <p:nvPr/>
        </p:nvGrpSpPr>
        <p:grpSpPr>
          <a:xfrm>
            <a:off x="10691893" y="4987028"/>
            <a:ext cx="320040" cy="320040"/>
            <a:chOff x="2369607" y="2724202"/>
            <a:chExt cx="365760" cy="365760"/>
          </a:xfrm>
        </p:grpSpPr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C1E21F97-71F9-6E50-4D75-E79B53655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4" name="Picture 253">
              <a:extLst>
                <a:ext uri="{FF2B5EF4-FFF2-40B4-BE49-F238E27FC236}">
                  <a16:creationId xmlns:a16="http://schemas.microsoft.com/office/drawing/2014/main" id="{C424FF8A-4DD6-1A6D-6338-B48470182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6E7C2F35-00E6-E075-0CA8-BE310E398827}"/>
              </a:ext>
            </a:extLst>
          </p:cNvPr>
          <p:cNvGrpSpPr>
            <a:grpSpLocks noChangeAspect="1"/>
          </p:cNvGrpSpPr>
          <p:nvPr/>
        </p:nvGrpSpPr>
        <p:grpSpPr>
          <a:xfrm>
            <a:off x="11050112" y="4987028"/>
            <a:ext cx="320040" cy="320040"/>
            <a:chOff x="2369607" y="2724202"/>
            <a:chExt cx="365760" cy="365760"/>
          </a:xfrm>
        </p:grpSpPr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62CC8682-D271-51AB-3223-63E911DD4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7" name="Picture 256">
              <a:extLst>
                <a:ext uri="{FF2B5EF4-FFF2-40B4-BE49-F238E27FC236}">
                  <a16:creationId xmlns:a16="http://schemas.microsoft.com/office/drawing/2014/main" id="{056DFE2F-AB40-8C71-A4DF-8437085A8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822B7D64-16CD-28AD-9C09-9B380EDFD89B}"/>
              </a:ext>
            </a:extLst>
          </p:cNvPr>
          <p:cNvGrpSpPr/>
          <p:nvPr/>
        </p:nvGrpSpPr>
        <p:grpSpPr>
          <a:xfrm>
            <a:off x="6627261" y="2519346"/>
            <a:ext cx="320040" cy="320040"/>
            <a:chOff x="10343446" y="2564339"/>
            <a:chExt cx="320040" cy="320040"/>
          </a:xfrm>
        </p:grpSpPr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1D48840C-4194-6CC0-8296-338EC7B3A9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43446" y="2564339"/>
              <a:ext cx="320040" cy="32004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9" name="Picture 258">
              <a:extLst>
                <a:ext uri="{FF2B5EF4-FFF2-40B4-BE49-F238E27FC236}">
                  <a16:creationId xmlns:a16="http://schemas.microsoft.com/office/drawing/2014/main" id="{7F9F7594-00BE-2109-E643-C078F59DC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93202" y="2622711"/>
              <a:ext cx="210312" cy="201838"/>
            </a:xfrm>
            <a:prstGeom prst="rect">
              <a:avLst/>
            </a:prstGeom>
          </p:spPr>
        </p:pic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542785DE-BEE3-EE64-2CCC-E434984C09E6}"/>
              </a:ext>
            </a:extLst>
          </p:cNvPr>
          <p:cNvGrpSpPr/>
          <p:nvPr/>
        </p:nvGrpSpPr>
        <p:grpSpPr>
          <a:xfrm>
            <a:off x="10691893" y="2519346"/>
            <a:ext cx="320040" cy="320040"/>
            <a:chOff x="6800189" y="2564339"/>
            <a:chExt cx="320040" cy="320040"/>
          </a:xfrm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63D9091E-EDF9-7B88-D122-2426798BE3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0189" y="2564339"/>
              <a:ext cx="320040" cy="32004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2" name="Picture 261">
              <a:extLst>
                <a:ext uri="{FF2B5EF4-FFF2-40B4-BE49-F238E27FC236}">
                  <a16:creationId xmlns:a16="http://schemas.microsoft.com/office/drawing/2014/main" id="{6CFE86CF-FCAE-83FB-A845-E98989A08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49545" y="2623440"/>
              <a:ext cx="210312" cy="201838"/>
            </a:xfrm>
            <a:prstGeom prst="rect">
              <a:avLst/>
            </a:prstGeom>
          </p:spPr>
        </p:pic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FF5D4198-1DCB-9539-6417-AD82603343AF}"/>
              </a:ext>
            </a:extLst>
          </p:cNvPr>
          <p:cNvGrpSpPr>
            <a:grpSpLocks noChangeAspect="1"/>
          </p:cNvGrpSpPr>
          <p:nvPr/>
        </p:nvGrpSpPr>
        <p:grpSpPr>
          <a:xfrm>
            <a:off x="10333674" y="2519346"/>
            <a:ext cx="320040" cy="320040"/>
            <a:chOff x="2369607" y="2724202"/>
            <a:chExt cx="365760" cy="365760"/>
          </a:xfrm>
        </p:grpSpPr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63A9A88E-123A-9F8B-A8AA-27525DF31B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5" name="Picture 264">
              <a:extLst>
                <a:ext uri="{FF2B5EF4-FFF2-40B4-BE49-F238E27FC236}">
                  <a16:creationId xmlns:a16="http://schemas.microsoft.com/office/drawing/2014/main" id="{97D92942-A684-5237-47F6-E5F29C6DF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sp>
        <p:nvSpPr>
          <p:cNvPr id="266" name="TextBox 265">
            <a:extLst>
              <a:ext uri="{FF2B5EF4-FFF2-40B4-BE49-F238E27FC236}">
                <a16:creationId xmlns:a16="http://schemas.microsoft.com/office/drawing/2014/main" id="{EA3B3789-AE00-B08B-1B4C-62CB3E8A5145}"/>
              </a:ext>
            </a:extLst>
          </p:cNvPr>
          <p:cNvSpPr txBox="1"/>
          <p:nvPr/>
        </p:nvSpPr>
        <p:spPr>
          <a:xfrm>
            <a:off x="4288618" y="6017202"/>
            <a:ext cx="4281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based on the Moving Annual Total month of November</a:t>
            </a:r>
          </a:p>
        </p:txBody>
      </p: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796F2D41-3CEB-C5C4-EA37-42150CAFBEF9}"/>
              </a:ext>
            </a:extLst>
          </p:cNvPr>
          <p:cNvGrpSpPr>
            <a:grpSpLocks noChangeAspect="1"/>
          </p:cNvGrpSpPr>
          <p:nvPr/>
        </p:nvGrpSpPr>
        <p:grpSpPr>
          <a:xfrm>
            <a:off x="4352301" y="5694300"/>
            <a:ext cx="320040" cy="320040"/>
            <a:chOff x="2369607" y="2724202"/>
            <a:chExt cx="365760" cy="365760"/>
          </a:xfrm>
        </p:grpSpPr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766FE72F-57AF-5EBB-96F3-22514F49A2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9607" y="2724202"/>
              <a:ext cx="365760" cy="365760"/>
            </a:xfrm>
            <a:prstGeom prst="ellipse">
              <a:avLst/>
            </a:prstGeom>
            <a:solidFill>
              <a:srgbClr val="D7EF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9" name="Picture 268">
              <a:extLst>
                <a:ext uri="{FF2B5EF4-FFF2-40B4-BE49-F238E27FC236}">
                  <a16:creationId xmlns:a16="http://schemas.microsoft.com/office/drawing/2014/main" id="{95D31320-7661-A642-9ADC-090DEB9C7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2559" y="2792783"/>
              <a:ext cx="238309" cy="228600"/>
            </a:xfrm>
            <a:prstGeom prst="rect">
              <a:avLst/>
            </a:prstGeom>
          </p:spPr>
        </p:pic>
      </p:grpSp>
      <p:sp>
        <p:nvSpPr>
          <p:cNvPr id="270" name="TextBox 269">
            <a:extLst>
              <a:ext uri="{FF2B5EF4-FFF2-40B4-BE49-F238E27FC236}">
                <a16:creationId xmlns:a16="http://schemas.microsoft.com/office/drawing/2014/main" id="{57D98163-33C4-69A3-9BB4-0D6853552B9B}"/>
              </a:ext>
            </a:extLst>
          </p:cNvPr>
          <p:cNvSpPr txBox="1"/>
          <p:nvPr/>
        </p:nvSpPr>
        <p:spPr>
          <a:xfrm>
            <a:off x="4643522" y="5725102"/>
            <a:ext cx="17860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= 50 Generic Molecules</a:t>
            </a:r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8D699C36-0826-87B4-2BBB-DB1C4BFB217E}"/>
              </a:ext>
            </a:extLst>
          </p:cNvPr>
          <p:cNvGrpSpPr/>
          <p:nvPr/>
        </p:nvGrpSpPr>
        <p:grpSpPr>
          <a:xfrm>
            <a:off x="8140847" y="2239954"/>
            <a:ext cx="1479985" cy="457200"/>
            <a:chOff x="578882" y="2239954"/>
            <a:chExt cx="1479985" cy="457200"/>
          </a:xfrm>
        </p:grpSpPr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1CB0C4C7-BDD4-BD25-1C51-13799C498D2C}"/>
                </a:ext>
              </a:extLst>
            </p:cNvPr>
            <p:cNvSpPr/>
            <p:nvPr/>
          </p:nvSpPr>
          <p:spPr>
            <a:xfrm>
              <a:off x="1110342" y="2308534"/>
              <a:ext cx="948525" cy="32004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rtlCol="0" anchor="ctr"/>
            <a:lstStyle/>
            <a:p>
              <a:r>
                <a:rPr lang="en-US" sz="1200"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Mounjaro</a:t>
              </a:r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9892FB32-42E3-8C68-6803-28E4B05954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154" y="2239954"/>
              <a:ext cx="457200" cy="4572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D2F7B6CB-14A6-66FF-F6CE-19DA3724DB45}"/>
                </a:ext>
              </a:extLst>
            </p:cNvPr>
            <p:cNvSpPr txBox="1"/>
            <p:nvPr/>
          </p:nvSpPr>
          <p:spPr>
            <a:xfrm>
              <a:off x="578882" y="2345444"/>
              <a:ext cx="7098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$39.9B</a:t>
              </a:r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A6680038-AD2B-9AB5-F6DA-0225F404A97A}"/>
              </a:ext>
            </a:extLst>
          </p:cNvPr>
          <p:cNvGrpSpPr/>
          <p:nvPr/>
        </p:nvGrpSpPr>
        <p:grpSpPr>
          <a:xfrm>
            <a:off x="8140847" y="2724202"/>
            <a:ext cx="1479985" cy="457200"/>
            <a:chOff x="578882" y="2827383"/>
            <a:chExt cx="1479985" cy="457200"/>
          </a:xfrm>
        </p:grpSpPr>
        <p:sp>
          <p:nvSpPr>
            <p:cNvPr id="276" name="Rectangle 275">
              <a:extLst>
                <a:ext uri="{FF2B5EF4-FFF2-40B4-BE49-F238E27FC236}">
                  <a16:creationId xmlns:a16="http://schemas.microsoft.com/office/drawing/2014/main" id="{D00FEA7F-4C1B-DA9D-F610-345D0BA49F15}"/>
                </a:ext>
              </a:extLst>
            </p:cNvPr>
            <p:cNvSpPr/>
            <p:nvPr/>
          </p:nvSpPr>
          <p:spPr>
            <a:xfrm>
              <a:off x="1110342" y="2895963"/>
              <a:ext cx="948525" cy="320040"/>
            </a:xfrm>
            <a:prstGeom prst="rect">
              <a:avLst/>
            </a:prstGeom>
            <a:solidFill>
              <a:srgbClr val="E754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rtlCol="0" anchor="ctr"/>
            <a:lstStyle/>
            <a:p>
              <a:r>
                <a:rPr lang="en-US" sz="1200"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Ozempic</a:t>
              </a:r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5C1585C-78A3-8018-C537-27B38D0F46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154" y="2827383"/>
              <a:ext cx="457200" cy="457200"/>
            </a:xfrm>
            <a:prstGeom prst="ellipse">
              <a:avLst/>
            </a:prstGeom>
            <a:solidFill>
              <a:srgbClr val="E7548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DDC4EF96-4803-8D82-99A5-11C89D612A1B}"/>
                </a:ext>
              </a:extLst>
            </p:cNvPr>
            <p:cNvSpPr txBox="1"/>
            <p:nvPr/>
          </p:nvSpPr>
          <p:spPr>
            <a:xfrm>
              <a:off x="578882" y="2932873"/>
              <a:ext cx="7098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$36.5B</a:t>
              </a:r>
            </a:p>
          </p:txBody>
        </p:sp>
      </p:grpSp>
      <p:pic>
        <p:nvPicPr>
          <p:cNvPr id="38" name="Picture 37" descr="Logo, company name&#10;&#10;Description automatically generated">
            <a:extLst>
              <a:ext uri="{FF2B5EF4-FFF2-40B4-BE49-F238E27FC236}">
                <a16:creationId xmlns:a16="http://schemas.microsoft.com/office/drawing/2014/main" id="{3F55613F-1BC3-DF6C-467F-26D1A3EE33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33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0798DFB-6898-D51E-23B5-3533DC6DCB83}"/>
              </a:ext>
            </a:extLst>
          </p:cNvPr>
          <p:cNvSpPr txBox="1">
            <a:spLocks/>
          </p:cNvSpPr>
          <p:nvPr/>
        </p:nvSpPr>
        <p:spPr>
          <a:xfrm>
            <a:off x="1232807" y="365125"/>
            <a:ext cx="9726386" cy="11329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Average Generic Price % of Brand Pre-Expiry Price by Generic Entry Year</a:t>
            </a:r>
            <a:endParaRPr lang="en-US" sz="2200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54D1A7-D2A2-D5C8-4F82-04C61AE7B5A2}"/>
              </a:ext>
            </a:extLst>
          </p:cNvPr>
          <p:cNvSpPr txBox="1"/>
          <p:nvPr/>
        </p:nvSpPr>
        <p:spPr>
          <a:xfrm>
            <a:off x="838200" y="6215876"/>
            <a:ext cx="67950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National Sales Perspective, December 2024; IQVIA Institute, June 2025.</a:t>
            </a:r>
          </a:p>
        </p:txBody>
      </p:sp>
      <p:graphicFrame>
        <p:nvGraphicFramePr>
          <p:cNvPr id="13" name="Content Placeholder 25">
            <a:extLst>
              <a:ext uri="{FF2B5EF4-FFF2-40B4-BE49-F238E27FC236}">
                <a16:creationId xmlns:a16="http://schemas.microsoft.com/office/drawing/2014/main" id="{14593C0B-324B-3E81-711F-972F57DE6F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3293590"/>
              </p:ext>
            </p:extLst>
          </p:nvPr>
        </p:nvGraphicFramePr>
        <p:xfrm>
          <a:off x="838200" y="1671728"/>
          <a:ext cx="10515600" cy="3900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F0D484DC-28FE-590D-AEDF-D632A6500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2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92239-8AE3-4809-EB79-50AD5CF954B8}"/>
              </a:ext>
            </a:extLst>
          </p:cNvPr>
          <p:cNvSpPr txBox="1">
            <a:spLocks/>
          </p:cNvSpPr>
          <p:nvPr/>
        </p:nvSpPr>
        <p:spPr>
          <a:xfrm>
            <a:off x="1332046" y="365125"/>
            <a:ext cx="9848646" cy="1517270"/>
          </a:xfrm>
          <a:prstGeom prst="rect">
            <a:avLst/>
          </a:prstGeom>
        </p:spPr>
        <p:txBody>
          <a:bodyPr lIns="91440" tIns="45720" rIns="91440" bIns="45720" anchor="t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300" b="1" dirty="0">
                <a:latin typeface="Roboto Black"/>
                <a:ea typeface="Roboto Black"/>
                <a:cs typeface="Roboto Black"/>
              </a:rPr>
              <a:t>According to Nephron Research, Generic Deflation was</a:t>
            </a:r>
            <a:br>
              <a:rPr lang="en-US" sz="3300" b="1" dirty="0">
                <a:latin typeface="Roboto Black"/>
                <a:ea typeface="Roboto Black"/>
                <a:cs typeface="Roboto Black"/>
              </a:rPr>
            </a:br>
            <a:r>
              <a:rPr lang="en-US" sz="3300" b="1" dirty="0">
                <a:latin typeface="Roboto Black"/>
                <a:ea typeface="Roboto Black"/>
                <a:cs typeface="Roboto Black"/>
              </a:rPr>
              <a:t>-5.8% in 2025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600" dirty="0">
                <a:latin typeface="Roboto Medium"/>
                <a:ea typeface="Roboto Medium"/>
                <a:cs typeface="Roboto Medium"/>
              </a:rPr>
              <a:t>Year-over-Year deflation was consistent with Nephron Research's mid-single digits projection for 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524D41-78D7-63DE-540C-9BA8B1AD3FBA}"/>
              </a:ext>
            </a:extLst>
          </p:cNvPr>
          <p:cNvSpPr txBox="1"/>
          <p:nvPr/>
        </p:nvSpPr>
        <p:spPr>
          <a:xfrm>
            <a:off x="838200" y="6215876"/>
            <a:ext cx="67950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Nephron Research Generic Price Auditor, January 2025.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A05F052-3F24-A718-DA4D-A97FE7C9DB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43212"/>
              </p:ext>
            </p:extLst>
          </p:nvPr>
        </p:nvGraphicFramePr>
        <p:xfrm>
          <a:off x="453737" y="1976736"/>
          <a:ext cx="8285017" cy="3966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61FC535-6373-2B00-AF29-E770947C3F34}"/>
              </a:ext>
            </a:extLst>
          </p:cNvPr>
          <p:cNvSpPr txBox="1"/>
          <p:nvPr/>
        </p:nvSpPr>
        <p:spPr>
          <a:xfrm>
            <a:off x="1747609" y="3040889"/>
            <a:ext cx="6447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-7.5%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EEF0ED-D645-684E-D638-88302A452184}"/>
              </a:ext>
            </a:extLst>
          </p:cNvPr>
          <p:cNvSpPr txBox="1"/>
          <p:nvPr/>
        </p:nvSpPr>
        <p:spPr>
          <a:xfrm>
            <a:off x="3108504" y="3960168"/>
            <a:ext cx="747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-11.4%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C72FCB-0130-F839-D447-30E8DC1CE129}"/>
              </a:ext>
            </a:extLst>
          </p:cNvPr>
          <p:cNvSpPr txBox="1"/>
          <p:nvPr/>
        </p:nvSpPr>
        <p:spPr>
          <a:xfrm>
            <a:off x="4446127" y="3040889"/>
            <a:ext cx="6447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-7.5%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68DF38-45F0-28B4-0A30-49B7B20DF674}"/>
              </a:ext>
            </a:extLst>
          </p:cNvPr>
          <p:cNvSpPr txBox="1"/>
          <p:nvPr/>
        </p:nvSpPr>
        <p:spPr>
          <a:xfrm>
            <a:off x="5861269" y="2569486"/>
            <a:ext cx="6447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-6.3%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0617E7-1E76-EEC1-8D0C-DD57105733BB}"/>
              </a:ext>
            </a:extLst>
          </p:cNvPr>
          <p:cNvSpPr txBox="1"/>
          <p:nvPr/>
        </p:nvSpPr>
        <p:spPr>
          <a:xfrm>
            <a:off x="5016452" y="4798741"/>
            <a:ext cx="2479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NADAC falls -16% m/m, points to pharmacy pressure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C51B06-483E-6DB2-FA59-7D82FC706BBB}"/>
              </a:ext>
            </a:extLst>
          </p:cNvPr>
          <p:cNvSpPr txBox="1"/>
          <p:nvPr/>
        </p:nvSpPr>
        <p:spPr>
          <a:xfrm>
            <a:off x="7051248" y="2298321"/>
            <a:ext cx="1463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2025 Annual Deflation -5.8%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D3E55B-94CE-0FDB-E938-C44F6224C8FE}"/>
              </a:ext>
            </a:extLst>
          </p:cNvPr>
          <p:cNvSpPr txBox="1"/>
          <p:nvPr/>
        </p:nvSpPr>
        <p:spPr>
          <a:xfrm>
            <a:off x="8738754" y="2125542"/>
            <a:ext cx="2857501" cy="3544560"/>
          </a:xfrm>
          <a:prstGeom prst="rect">
            <a:avLst/>
          </a:prstGeom>
          <a:solidFill>
            <a:srgbClr val="EAF5FC"/>
          </a:solidFill>
          <a:ln>
            <a:noFill/>
          </a:ln>
        </p:spPr>
        <p:txBody>
          <a:bodyPr wrap="square" tIns="91440" bIns="91440" rtlCol="0" anchor="ctr">
            <a:spAutoFit/>
          </a:bodyPr>
          <a:lstStyle/>
          <a:p>
            <a:pPr marL="285750" indent="-285750">
              <a:spcAft>
                <a:spcPts val="500"/>
              </a:spcAft>
              <a:buClr>
                <a:srgbClr val="0083BF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2025, generic prices deflated -5.8% y/y from 2024, modestly lower deflation vs -6.3% y/y in 2024.</a:t>
            </a:r>
          </a:p>
          <a:p>
            <a:pPr marL="285750" indent="-285750">
              <a:spcAft>
                <a:spcPts val="500"/>
              </a:spcAft>
              <a:buClr>
                <a:srgbClr val="0083BF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Generic deflation accelerated toward the end of 2025, with the month of December down -7.6% y/y.</a:t>
            </a:r>
          </a:p>
          <a:p>
            <a:pPr marL="285750" indent="-285750">
              <a:spcAft>
                <a:spcPts val="500"/>
              </a:spcAft>
              <a:buClr>
                <a:srgbClr val="0083BF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 we entered 2026, tariffs moved from near-term to mid-term concern. Nephron Research expected 2026 deflation to run at the high end of the mid-single digit long-term trend.</a:t>
            </a: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19A34FB8-3C84-9CFF-8267-D44DE527D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823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1C35D-AA42-611A-2788-685891B5A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6DEA47-9A2A-2C1D-EAC9-E4C40FE05867}"/>
              </a:ext>
            </a:extLst>
          </p:cNvPr>
          <p:cNvSpPr txBox="1"/>
          <p:nvPr/>
        </p:nvSpPr>
        <p:spPr>
          <a:xfrm>
            <a:off x="838200" y="5968061"/>
            <a:ext cx="9091613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Source: IQVIA GS&amp;AR, IQVIA, MIDAS MAT Q3 2024, Retail and Hospital, Rx and no Rx. Generics Product Class: Generics + Early Entry Generics. SU= Standar Units. Analysis includes biologics, LCUS = Spend utilizing the local currency converted to United States dollars at constant exchange rates </a:t>
            </a:r>
            <a:endParaRPr lang="en-US" sz="1200" dirty="0">
              <a:solidFill>
                <a:srgbClr val="595959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1285B904-DBA0-F206-2CD0-C3C8C3ABB571}"/>
              </a:ext>
            </a:extLst>
          </p:cNvPr>
          <p:cNvSpPr txBox="1">
            <a:spLocks/>
          </p:cNvSpPr>
          <p:nvPr/>
        </p:nvSpPr>
        <p:spPr>
          <a:xfrm>
            <a:off x="1885950" y="365126"/>
            <a:ext cx="8420100" cy="1021564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atin typeface="Roboto Black"/>
                <a:ea typeface="Roboto Black"/>
                <a:cs typeface="Roboto Black"/>
              </a:rPr>
              <a:t>Generics &amp; Biosimilars Have Increased Share of Prescriptions Worldwide</a:t>
            </a:r>
          </a:p>
          <a:p>
            <a:pPr algn="ctr"/>
            <a:r>
              <a:rPr lang="en-US" sz="2000" dirty="0">
                <a:latin typeface="Roboto Medium"/>
                <a:ea typeface="Roboto Medium"/>
                <a:cs typeface="Roboto Medium"/>
              </a:rPr>
              <a:t>Generic and Biosimilar Market Share (LCUS, SU), 2015 → 2024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18B769-6728-3C81-DB63-D81C3E583E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321" y="1045744"/>
            <a:ext cx="8956813" cy="527620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E382795-0466-0F0A-50CA-DF1AC20D2349}"/>
              </a:ext>
            </a:extLst>
          </p:cNvPr>
          <p:cNvSpPr/>
          <p:nvPr/>
        </p:nvSpPr>
        <p:spPr>
          <a:xfrm>
            <a:off x="1335866" y="2958987"/>
            <a:ext cx="2057400" cy="357809"/>
          </a:xfrm>
          <a:prstGeom prst="rect">
            <a:avLst/>
          </a:prstGeom>
          <a:solidFill>
            <a:srgbClr val="0A31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>
                <a:latin typeface="Roboto"/>
                <a:ea typeface="Roboto"/>
                <a:cs typeface="Roboto"/>
              </a:rPr>
              <a:t>SU: 89% → 90%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673D7B-55B4-367B-255A-A392CF119192}"/>
              </a:ext>
            </a:extLst>
          </p:cNvPr>
          <p:cNvSpPr/>
          <p:nvPr/>
        </p:nvSpPr>
        <p:spPr>
          <a:xfrm>
            <a:off x="1335866" y="3421997"/>
            <a:ext cx="2057400" cy="357809"/>
          </a:xfrm>
          <a:prstGeom prst="rect">
            <a:avLst/>
          </a:prstGeom>
          <a:solidFill>
            <a:srgbClr val="546F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>
                <a:latin typeface="Roboto"/>
                <a:ea typeface="Roboto"/>
                <a:cs typeface="Roboto"/>
              </a:rPr>
              <a:t>LCUS: 27% → 12%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75D991-ED73-4944-FD46-CACB1AC50C96}"/>
              </a:ext>
            </a:extLst>
          </p:cNvPr>
          <p:cNvSpPr txBox="1"/>
          <p:nvPr/>
        </p:nvSpPr>
        <p:spPr>
          <a:xfrm>
            <a:off x="1335866" y="2566172"/>
            <a:ext cx="1585690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b="1">
                <a:solidFill>
                  <a:srgbClr val="0A3161"/>
                </a:solidFill>
                <a:latin typeface="Roboto"/>
                <a:ea typeface="Roboto"/>
                <a:cs typeface="Roboto"/>
              </a:rPr>
              <a:t>United States</a:t>
            </a:r>
            <a:endParaRPr lang="en-US" b="1">
              <a:solidFill>
                <a:srgbClr val="0A316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822BDFB-B82E-A484-2990-CA1AA6459475}"/>
              </a:ext>
            </a:extLst>
          </p:cNvPr>
          <p:cNvGrpSpPr/>
          <p:nvPr/>
        </p:nvGrpSpPr>
        <p:grpSpPr>
          <a:xfrm>
            <a:off x="2243234" y="4219355"/>
            <a:ext cx="2057400" cy="1190151"/>
            <a:chOff x="1961506" y="4219355"/>
            <a:chExt cx="2057400" cy="119015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05C7CBF-1969-83AC-7BF1-A24695942F67}"/>
                </a:ext>
              </a:extLst>
            </p:cNvPr>
            <p:cNvSpPr/>
            <p:nvPr/>
          </p:nvSpPr>
          <p:spPr>
            <a:xfrm>
              <a:off x="1961506" y="4588687"/>
              <a:ext cx="2057400" cy="357809"/>
            </a:xfrm>
            <a:prstGeom prst="rect">
              <a:avLst/>
            </a:prstGeom>
            <a:solidFill>
              <a:srgbClr val="51841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SU: 53% → 54%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78BF456-B2D7-7C14-DDEB-D802FE5C4A5D}"/>
                </a:ext>
              </a:extLst>
            </p:cNvPr>
            <p:cNvSpPr/>
            <p:nvPr/>
          </p:nvSpPr>
          <p:spPr>
            <a:xfrm>
              <a:off x="1961506" y="5051697"/>
              <a:ext cx="2057400" cy="357809"/>
            </a:xfrm>
            <a:prstGeom prst="rect">
              <a:avLst/>
            </a:prstGeom>
            <a:solidFill>
              <a:srgbClr val="74BC1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LCUS: 43% → 41%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C21BFC-2AFE-C602-1BB0-3A49AFA1578E}"/>
                </a:ext>
              </a:extLst>
            </p:cNvPr>
            <p:cNvSpPr txBox="1"/>
            <p:nvPr/>
          </p:nvSpPr>
          <p:spPr>
            <a:xfrm>
              <a:off x="1961506" y="4219355"/>
              <a:ext cx="1630575" cy="369332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n-US" b="1">
                  <a:solidFill>
                    <a:srgbClr val="518416"/>
                  </a:solidFill>
                  <a:latin typeface="Roboto"/>
                  <a:ea typeface="Roboto"/>
                  <a:cs typeface="Roboto"/>
                </a:rPr>
                <a:t>Latin America</a:t>
              </a:r>
              <a:endParaRPr lang="en-US" b="1">
                <a:solidFill>
                  <a:srgbClr val="51841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3EB4FCD-1665-4B27-5230-752159483705}"/>
              </a:ext>
            </a:extLst>
          </p:cNvPr>
          <p:cNvGrpSpPr/>
          <p:nvPr/>
        </p:nvGrpSpPr>
        <p:grpSpPr>
          <a:xfrm>
            <a:off x="5349028" y="1493165"/>
            <a:ext cx="2057400" cy="1201893"/>
            <a:chOff x="5067300" y="1493165"/>
            <a:chExt cx="2057400" cy="120189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84B988-C165-1A1A-9373-9BB69703641D}"/>
                </a:ext>
              </a:extLst>
            </p:cNvPr>
            <p:cNvSpPr/>
            <p:nvPr/>
          </p:nvSpPr>
          <p:spPr>
            <a:xfrm>
              <a:off x="5067300" y="2337249"/>
              <a:ext cx="2057400" cy="357809"/>
            </a:xfrm>
            <a:prstGeom prst="rect">
              <a:avLst/>
            </a:prstGeom>
            <a:solidFill>
              <a:srgbClr val="4D70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LCUS: 22% → 20%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B1298FE-F86B-B7BB-24B5-342B28DF0958}"/>
                </a:ext>
              </a:extLst>
            </p:cNvPr>
            <p:cNvSpPr/>
            <p:nvPr/>
          </p:nvSpPr>
          <p:spPr>
            <a:xfrm>
              <a:off x="5067300" y="1874239"/>
              <a:ext cx="2057400" cy="357809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SU: 46% → 53%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83025A7-3A53-860F-03D1-B50D1866D0A9}"/>
                </a:ext>
              </a:extLst>
            </p:cNvPr>
            <p:cNvSpPr txBox="1"/>
            <p:nvPr/>
          </p:nvSpPr>
          <p:spPr>
            <a:xfrm>
              <a:off x="5071121" y="1493165"/>
              <a:ext cx="914033" cy="369332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n-US" b="1">
                  <a:solidFill>
                    <a:srgbClr val="003399"/>
                  </a:solidFill>
                  <a:latin typeface="Roboto"/>
                  <a:ea typeface="Roboto"/>
                  <a:cs typeface="Roboto"/>
                </a:rPr>
                <a:t>Europe</a:t>
              </a:r>
              <a:endParaRPr lang="en-US" b="1">
                <a:solidFill>
                  <a:srgbClr val="00339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1174C0A-5074-E99A-9C80-BD991CDFA92A}"/>
              </a:ext>
            </a:extLst>
          </p:cNvPr>
          <p:cNvGrpSpPr/>
          <p:nvPr/>
        </p:nvGrpSpPr>
        <p:grpSpPr>
          <a:xfrm>
            <a:off x="8798734" y="3015146"/>
            <a:ext cx="2057400" cy="1201893"/>
            <a:chOff x="8517006" y="3015146"/>
            <a:chExt cx="2057400" cy="120189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3E19989-727C-6CA3-18DA-84D3301BB625}"/>
                </a:ext>
              </a:extLst>
            </p:cNvPr>
            <p:cNvSpPr/>
            <p:nvPr/>
          </p:nvSpPr>
          <p:spPr>
            <a:xfrm>
              <a:off x="8517006" y="3859230"/>
              <a:ext cx="2057400" cy="357809"/>
            </a:xfrm>
            <a:prstGeom prst="rect">
              <a:avLst/>
            </a:prstGeom>
            <a:solidFill>
              <a:srgbClr val="D34D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LCUS: 29% → 31%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AA4CD1-6074-996D-58C9-76E1B876542F}"/>
                </a:ext>
              </a:extLst>
            </p:cNvPr>
            <p:cNvSpPr/>
            <p:nvPr/>
          </p:nvSpPr>
          <p:spPr>
            <a:xfrm>
              <a:off x="8517006" y="3396220"/>
              <a:ext cx="2057400" cy="35780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SU: 40% → 44%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753AD98-E14E-E4FB-B102-342175DA23A8}"/>
                </a:ext>
              </a:extLst>
            </p:cNvPr>
            <p:cNvSpPr txBox="1"/>
            <p:nvPr/>
          </p:nvSpPr>
          <p:spPr>
            <a:xfrm>
              <a:off x="8520827" y="3015146"/>
              <a:ext cx="1664238" cy="369332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n-US" b="1">
                  <a:solidFill>
                    <a:srgbClr val="C00000"/>
                  </a:solidFill>
                  <a:latin typeface="Roboto"/>
                  <a:ea typeface="Roboto"/>
                  <a:cs typeface="Roboto"/>
                </a:rPr>
                <a:t>Asia/Australia</a:t>
              </a:r>
              <a:endParaRPr lang="en-US" b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4CF03F7-0B07-8BDF-F5D9-02BF4D1D4CFF}"/>
              </a:ext>
            </a:extLst>
          </p:cNvPr>
          <p:cNvGrpSpPr/>
          <p:nvPr/>
        </p:nvGrpSpPr>
        <p:grpSpPr>
          <a:xfrm>
            <a:off x="4605250" y="3199812"/>
            <a:ext cx="2116285" cy="1201893"/>
            <a:chOff x="4323522" y="3199812"/>
            <a:chExt cx="2116285" cy="120189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127F112-2BB3-47DC-DB9D-87397B07FCB0}"/>
                </a:ext>
              </a:extLst>
            </p:cNvPr>
            <p:cNvSpPr/>
            <p:nvPr/>
          </p:nvSpPr>
          <p:spPr>
            <a:xfrm>
              <a:off x="4382098" y="4043896"/>
              <a:ext cx="2057400" cy="357809"/>
            </a:xfrm>
            <a:prstGeom prst="rect">
              <a:avLst/>
            </a:prstGeom>
            <a:solidFill>
              <a:srgbClr val="BD6BB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LCUS: 29% → 33%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72835C3-1526-6A33-939D-83245897FFDC}"/>
                </a:ext>
              </a:extLst>
            </p:cNvPr>
            <p:cNvSpPr/>
            <p:nvPr/>
          </p:nvSpPr>
          <p:spPr>
            <a:xfrm>
              <a:off x="4382098" y="3580886"/>
              <a:ext cx="2057400" cy="35780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SU: 49% → 50%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E8590B-A760-AD2A-524A-B1BB17A5D25C}"/>
                </a:ext>
              </a:extLst>
            </p:cNvPr>
            <p:cNvSpPr txBox="1"/>
            <p:nvPr/>
          </p:nvSpPr>
          <p:spPr>
            <a:xfrm>
              <a:off x="4323522" y="3199812"/>
              <a:ext cx="21162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accent5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Africa/Middle East</a:t>
              </a:r>
            </a:p>
          </p:txBody>
        </p:sp>
      </p:grp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71E76977-9D65-4D5C-73E0-21AF7301D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64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9F0A8-77A0-537E-BF98-B18974E2F15C}"/>
              </a:ext>
            </a:extLst>
          </p:cNvPr>
          <p:cNvSpPr txBox="1">
            <a:spLocks/>
          </p:cNvSpPr>
          <p:nvPr/>
        </p:nvSpPr>
        <p:spPr>
          <a:xfrm>
            <a:off x="1092993" y="365124"/>
            <a:ext cx="10006013" cy="874859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Biosimilars in the U.S. Face More Patent Challenges Than Other Countries</a:t>
            </a:r>
            <a:endParaRPr lang="en-US" sz="2800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237E2-5967-8917-6C78-130864CEE103}"/>
              </a:ext>
            </a:extLst>
          </p:cNvPr>
          <p:cNvSpPr txBox="1"/>
          <p:nvPr/>
        </p:nvSpPr>
        <p:spPr>
          <a:xfrm>
            <a:off x="838200" y="6171435"/>
            <a:ext cx="9575042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</a:t>
            </a:r>
            <a:r>
              <a:rPr lang="en-US" sz="1200" dirty="0">
                <a:solidFill>
                  <a:srgbClr val="595959"/>
                </a:solidFill>
                <a:highlight>
                  <a:srgbClr val="FFFFFF"/>
                </a:highlight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Association for Accessible Medicines. (July 2025) Anatomy of a Biosimilar Patent Litigation: Problems and Solutions. </a:t>
            </a:r>
            <a:endParaRPr lang="en-US" sz="1200" dirty="0">
              <a:solidFill>
                <a:srgbClr val="595959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233018-5AC2-F7EB-6A47-37A9BC9A2E8F}"/>
              </a:ext>
            </a:extLst>
          </p:cNvPr>
          <p:cNvGrpSpPr/>
          <p:nvPr/>
        </p:nvGrpSpPr>
        <p:grpSpPr>
          <a:xfrm>
            <a:off x="1741154" y="1468374"/>
            <a:ext cx="8709691" cy="4042768"/>
            <a:chOff x="1741155" y="1616766"/>
            <a:chExt cx="8709691" cy="4042768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41590D3A-0422-E6AF-D002-59E75D89553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5655780"/>
                </p:ext>
              </p:extLst>
            </p:nvPr>
          </p:nvGraphicFramePr>
          <p:xfrm>
            <a:off x="2322846" y="1616766"/>
            <a:ext cx="8128000" cy="40427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49633BD-036E-C712-B7B6-8691367AB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1155" y="2421746"/>
              <a:ext cx="548640" cy="54864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072F20B-40D8-E035-AF85-23BB92FEE7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41155" y="3408797"/>
              <a:ext cx="548640" cy="54864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976FD34-20C0-058B-B1AC-229D3F77B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41155" y="4395849"/>
              <a:ext cx="548640" cy="548640"/>
            </a:xfrm>
            <a:prstGeom prst="rect">
              <a:avLst/>
            </a:prstGeom>
          </p:spPr>
        </p:pic>
      </p:grp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FD6B0FF-D010-C11C-66E7-9059D5C02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87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EB1B813-575A-7114-0107-A50687E6B221}"/>
              </a:ext>
            </a:extLst>
          </p:cNvPr>
          <p:cNvSpPr/>
          <p:nvPr/>
        </p:nvSpPr>
        <p:spPr>
          <a:xfrm>
            <a:off x="7679936" y="1040833"/>
            <a:ext cx="3673864" cy="2188244"/>
          </a:xfrm>
          <a:prstGeom prst="roundRect">
            <a:avLst>
              <a:gd name="adj" fmla="val 5873"/>
            </a:avLst>
          </a:prstGeom>
          <a:solidFill>
            <a:srgbClr val="74BC1F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98BAF4B-D5B5-AE8B-5F3A-65B300909BEB}"/>
              </a:ext>
            </a:extLst>
          </p:cNvPr>
          <p:cNvSpPr/>
          <p:nvPr/>
        </p:nvSpPr>
        <p:spPr>
          <a:xfrm>
            <a:off x="5046273" y="1072155"/>
            <a:ext cx="2455220" cy="2156923"/>
          </a:xfrm>
          <a:prstGeom prst="roundRect">
            <a:avLst>
              <a:gd name="adj" fmla="val 5873"/>
            </a:avLst>
          </a:prstGeom>
          <a:solidFill>
            <a:srgbClr val="00B0F0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D6CE77-15E2-C5C2-3819-18EE7B18E294}"/>
              </a:ext>
            </a:extLst>
          </p:cNvPr>
          <p:cNvSpPr/>
          <p:nvPr/>
        </p:nvSpPr>
        <p:spPr>
          <a:xfrm>
            <a:off x="838200" y="1072155"/>
            <a:ext cx="4032481" cy="2188244"/>
          </a:xfrm>
          <a:prstGeom prst="roundRect">
            <a:avLst>
              <a:gd name="adj" fmla="val 7903"/>
            </a:avLst>
          </a:prstGeom>
          <a:solidFill>
            <a:srgbClr val="0F5BA3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1913384-B184-6F94-CE0A-AE5975B4AC10}"/>
              </a:ext>
            </a:extLst>
          </p:cNvPr>
          <p:cNvSpPr txBox="1">
            <a:spLocks/>
          </p:cNvSpPr>
          <p:nvPr/>
        </p:nvSpPr>
        <p:spPr>
          <a:xfrm>
            <a:off x="838200" y="393738"/>
            <a:ext cx="10515600" cy="64709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1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Rx Shortages Continue to Seize Headlines</a:t>
            </a:r>
            <a:endParaRPr lang="en-US" sz="2200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48C237-22C0-2818-9FA4-6C023A35E29F}"/>
              </a:ext>
            </a:extLst>
          </p:cNvPr>
          <p:cNvSpPr txBox="1"/>
          <p:nvPr/>
        </p:nvSpPr>
        <p:spPr>
          <a:xfrm>
            <a:off x="838199" y="6207943"/>
            <a:ext cx="83629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Institute for Human Data Science. July 2025. Trends in Drug Shortages and ANDA Approvals in the U.S. Available at </a:t>
            </a:r>
            <a:r>
              <a:rPr lang="en-US" sz="1200" dirty="0" err="1">
                <a:solidFill>
                  <a:srgbClr val="0083BF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iqviainstitute.org</a:t>
            </a:r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37A2D3-CC80-81C1-6023-238513E34918}"/>
              </a:ext>
            </a:extLst>
          </p:cNvPr>
          <p:cNvSpPr txBox="1">
            <a:spLocks/>
          </p:cNvSpPr>
          <p:nvPr/>
        </p:nvSpPr>
        <p:spPr>
          <a:xfrm>
            <a:off x="1962456" y="1315577"/>
            <a:ext cx="2742360" cy="19135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Key therapies</a:t>
            </a:r>
          </a:p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18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25% of drug shortages are within two fields—oncology and neurology—where patients require consistent and timely access to necessary medications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C88D706-623C-78E4-880F-823A650D9B7B}"/>
              </a:ext>
            </a:extLst>
          </p:cNvPr>
          <p:cNvSpPr/>
          <p:nvPr/>
        </p:nvSpPr>
        <p:spPr>
          <a:xfrm>
            <a:off x="838199" y="3455603"/>
            <a:ext cx="4032481" cy="2185416"/>
          </a:xfrm>
          <a:prstGeom prst="roundRect">
            <a:avLst>
              <a:gd name="adj" fmla="val 8955"/>
            </a:avLst>
          </a:prstGeom>
          <a:solidFill>
            <a:srgbClr val="00B0F0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3A534FC0-E4EF-78DC-DD69-4D156164F927}"/>
              </a:ext>
            </a:extLst>
          </p:cNvPr>
          <p:cNvSpPr txBox="1">
            <a:spLocks/>
          </p:cNvSpPr>
          <p:nvPr/>
        </p:nvSpPr>
        <p:spPr>
          <a:xfrm>
            <a:off x="1975925" y="3681613"/>
            <a:ext cx="2291275" cy="3513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20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Cancer shortages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ACC3272D-129B-9F2A-52DB-F8C770D4133E}"/>
              </a:ext>
            </a:extLst>
          </p:cNvPr>
          <p:cNvSpPr txBox="1">
            <a:spLocks/>
          </p:cNvSpPr>
          <p:nvPr/>
        </p:nvSpPr>
        <p:spPr>
          <a:xfrm>
            <a:off x="1010986" y="3681614"/>
            <a:ext cx="951470" cy="635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40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13</a:t>
            </a:r>
            <a:endParaRPr lang="en-US" sz="40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CD899B4-2655-1ED4-0C70-E3EC6E784170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1055857" y="4348784"/>
            <a:ext cx="861728" cy="635838"/>
          </a:xfrm>
          <a:prstGeom prst="rect">
            <a:avLst/>
          </a:prstGeom>
        </p:spPr>
      </p:pic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A004D4B7-6083-A0F6-A7A7-C719AD856BD7}"/>
              </a:ext>
            </a:extLst>
          </p:cNvPr>
          <p:cNvSpPr txBox="1">
            <a:spLocks/>
          </p:cNvSpPr>
          <p:nvPr/>
        </p:nvSpPr>
        <p:spPr>
          <a:xfrm>
            <a:off x="1980997" y="4043808"/>
            <a:ext cx="2723819" cy="1282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1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13 oncology molecules are in shortage, with the vast majority (N=12) being sterile injectables</a:t>
            </a: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045775E9-CFAB-3691-6AF7-C0C4BB1E70F5}"/>
              </a:ext>
            </a:extLst>
          </p:cNvPr>
          <p:cNvSpPr txBox="1">
            <a:spLocks/>
          </p:cNvSpPr>
          <p:nvPr/>
        </p:nvSpPr>
        <p:spPr>
          <a:xfrm>
            <a:off x="5280303" y="1250656"/>
            <a:ext cx="1335560" cy="635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40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84%</a:t>
            </a:r>
            <a:endParaRPr lang="en-US" sz="40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93B9B2BA-CE63-A3B0-0964-1FA09A93D4E0}"/>
              </a:ext>
            </a:extLst>
          </p:cNvPr>
          <p:cNvSpPr txBox="1">
            <a:spLocks/>
          </p:cNvSpPr>
          <p:nvPr/>
        </p:nvSpPr>
        <p:spPr>
          <a:xfrm>
            <a:off x="7796728" y="1250656"/>
            <a:ext cx="1125496" cy="635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40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75</a:t>
            </a:r>
            <a:endParaRPr lang="en-US" sz="40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F937A843-05FB-C3C1-1ECB-8C8B31FE39D1}"/>
              </a:ext>
            </a:extLst>
          </p:cNvPr>
          <p:cNvSpPr txBox="1">
            <a:spLocks/>
          </p:cNvSpPr>
          <p:nvPr/>
        </p:nvSpPr>
        <p:spPr>
          <a:xfrm>
            <a:off x="7868875" y="1830309"/>
            <a:ext cx="2793787" cy="1150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20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Distinct molecules with active shortages</a:t>
            </a:r>
          </a:p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1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Down from 98 in 2024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AA4B792-1CF7-2040-930C-CD405680E0B0}"/>
              </a:ext>
            </a:extLst>
          </p:cNvPr>
          <p:cNvSpPr txBox="1">
            <a:spLocks/>
          </p:cNvSpPr>
          <p:nvPr/>
        </p:nvSpPr>
        <p:spPr>
          <a:xfrm>
            <a:off x="5280303" y="1797657"/>
            <a:ext cx="2144525" cy="141129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20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Generics</a:t>
            </a:r>
          </a:p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1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Shortages disproportionately affect generic drugs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86F53F0-332F-D557-22C7-30B0F8D83371}"/>
              </a:ext>
            </a:extLst>
          </p:cNvPr>
          <p:cNvSpPr/>
          <p:nvPr/>
        </p:nvSpPr>
        <p:spPr>
          <a:xfrm>
            <a:off x="7679935" y="3455602"/>
            <a:ext cx="3673864" cy="2185416"/>
          </a:xfrm>
          <a:prstGeom prst="roundRect">
            <a:avLst>
              <a:gd name="adj" fmla="val 7911"/>
            </a:avLst>
          </a:prstGeom>
          <a:solidFill>
            <a:srgbClr val="0F5BA3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677CF7F0-F5CD-B5F4-7988-7400FF55BF97}"/>
              </a:ext>
            </a:extLst>
          </p:cNvPr>
          <p:cNvSpPr txBox="1">
            <a:spLocks/>
          </p:cNvSpPr>
          <p:nvPr/>
        </p:nvSpPr>
        <p:spPr>
          <a:xfrm>
            <a:off x="7868875" y="3681614"/>
            <a:ext cx="1166606" cy="635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40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56%</a:t>
            </a:r>
            <a:endParaRPr lang="en-US" sz="40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EB5FC32-A0D6-89B3-2342-23D9A07CDE04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0499687" y="1214999"/>
            <a:ext cx="684975" cy="668268"/>
          </a:xfrm>
          <a:prstGeom prst="rect">
            <a:avLst/>
          </a:prstGeom>
        </p:spPr>
      </p:pic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BF9305A5-0D0F-1D40-4466-8D245E23467E}"/>
              </a:ext>
            </a:extLst>
          </p:cNvPr>
          <p:cNvSpPr txBox="1">
            <a:spLocks/>
          </p:cNvSpPr>
          <p:nvPr/>
        </p:nvSpPr>
        <p:spPr>
          <a:xfrm>
            <a:off x="9035482" y="3681613"/>
            <a:ext cx="2100661" cy="14844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1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Products in shortage are typically low-price, with 56% of molecules in shortage priced at $1 per unit or less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CBCEAF5-9E98-FC03-3D1E-09B5B64BA0EC}"/>
              </a:ext>
            </a:extLst>
          </p:cNvPr>
          <p:cNvSpPr/>
          <p:nvPr/>
        </p:nvSpPr>
        <p:spPr>
          <a:xfrm>
            <a:off x="5040267" y="3456582"/>
            <a:ext cx="2455221" cy="2185416"/>
          </a:xfrm>
          <a:prstGeom prst="roundRect">
            <a:avLst>
              <a:gd name="adj" fmla="val 8955"/>
            </a:avLst>
          </a:prstGeom>
          <a:solidFill>
            <a:srgbClr val="74BC1F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93B4E4BC-0667-253B-5305-149C3B2420B4}"/>
              </a:ext>
            </a:extLst>
          </p:cNvPr>
          <p:cNvSpPr txBox="1">
            <a:spLocks/>
          </p:cNvSpPr>
          <p:nvPr/>
        </p:nvSpPr>
        <p:spPr>
          <a:xfrm>
            <a:off x="5247324" y="4282427"/>
            <a:ext cx="2177504" cy="1167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Injectable</a:t>
            </a:r>
          </a:p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1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Sterile injectables are the majority of shortages</a:t>
            </a:r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CBA4B475-0F39-13A1-BEBF-5BDC09F57116}"/>
              </a:ext>
            </a:extLst>
          </p:cNvPr>
          <p:cNvSpPr txBox="1">
            <a:spLocks/>
          </p:cNvSpPr>
          <p:nvPr/>
        </p:nvSpPr>
        <p:spPr>
          <a:xfrm>
            <a:off x="5247324" y="3681614"/>
            <a:ext cx="1154532" cy="635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40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69%</a:t>
            </a:r>
            <a:endParaRPr lang="en-US" sz="40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89F3BF3-6607-F088-E4AA-EF2FBFA51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838" y="1289594"/>
            <a:ext cx="549291" cy="9220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AF165B2-842F-7A2F-D1A8-67D1C856E2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564470" y="1510001"/>
            <a:ext cx="689893" cy="64061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5D089E8-FF33-59B0-9393-392B30E8C9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1149" y="3764426"/>
            <a:ext cx="773214" cy="77321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2BA3877-1BEB-00A3-24D6-D4B1D96F40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0136" y="4317453"/>
            <a:ext cx="850900" cy="698500"/>
          </a:xfrm>
          <a:prstGeom prst="rect">
            <a:avLst/>
          </a:prstGeom>
        </p:spPr>
      </p:pic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3572B140-5252-3BF2-5AEC-9A8BA350B4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31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AB1F1-AE0C-D705-C3C3-E9277089C8A7}"/>
              </a:ext>
            </a:extLst>
          </p:cNvPr>
          <p:cNvSpPr txBox="1">
            <a:spLocks/>
          </p:cNvSpPr>
          <p:nvPr/>
        </p:nvSpPr>
        <p:spPr>
          <a:xfrm>
            <a:off x="704154" y="365125"/>
            <a:ext cx="10783689" cy="1132936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The Top 10 Products by Volume Represent 17% of the Overall Savings in the Past 10 Years</a:t>
            </a:r>
            <a:br>
              <a:rPr lang="en-US" sz="2200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endParaRPr lang="en-US" sz="2200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119486-7BCD-0EFD-7B72-1C2591AC8A90}"/>
              </a:ext>
            </a:extLst>
          </p:cNvPr>
          <p:cNvSpPr txBox="1"/>
          <p:nvPr/>
        </p:nvSpPr>
        <p:spPr>
          <a:xfrm>
            <a:off x="838200" y="6215876"/>
            <a:ext cx="65482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National Prescription Audit, December 2025; IQVIA Institute, June 2026.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E0F908C-795F-7D82-13EF-FA3D4AB708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2236827"/>
              </p:ext>
            </p:extLst>
          </p:nvPr>
        </p:nvGraphicFramePr>
        <p:xfrm>
          <a:off x="704153" y="1206543"/>
          <a:ext cx="10783689" cy="4444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0527">
                  <a:extLst>
                    <a:ext uri="{9D8B030D-6E8A-4147-A177-3AD203B41FA5}">
                      <a16:colId xmlns:a16="http://schemas.microsoft.com/office/drawing/2014/main" val="3910013880"/>
                    </a:ext>
                  </a:extLst>
                </a:gridCol>
                <a:gridCol w="1540527">
                  <a:extLst>
                    <a:ext uri="{9D8B030D-6E8A-4147-A177-3AD203B41FA5}">
                      <a16:colId xmlns:a16="http://schemas.microsoft.com/office/drawing/2014/main" val="623144185"/>
                    </a:ext>
                  </a:extLst>
                </a:gridCol>
                <a:gridCol w="1540527">
                  <a:extLst>
                    <a:ext uri="{9D8B030D-6E8A-4147-A177-3AD203B41FA5}">
                      <a16:colId xmlns:a16="http://schemas.microsoft.com/office/drawing/2014/main" val="572326882"/>
                    </a:ext>
                  </a:extLst>
                </a:gridCol>
                <a:gridCol w="1540527">
                  <a:extLst>
                    <a:ext uri="{9D8B030D-6E8A-4147-A177-3AD203B41FA5}">
                      <a16:colId xmlns:a16="http://schemas.microsoft.com/office/drawing/2014/main" val="3105019747"/>
                    </a:ext>
                  </a:extLst>
                </a:gridCol>
                <a:gridCol w="1540527">
                  <a:extLst>
                    <a:ext uri="{9D8B030D-6E8A-4147-A177-3AD203B41FA5}">
                      <a16:colId xmlns:a16="http://schemas.microsoft.com/office/drawing/2014/main" val="1153168364"/>
                    </a:ext>
                  </a:extLst>
                </a:gridCol>
                <a:gridCol w="1540527">
                  <a:extLst>
                    <a:ext uri="{9D8B030D-6E8A-4147-A177-3AD203B41FA5}">
                      <a16:colId xmlns:a16="http://schemas.microsoft.com/office/drawing/2014/main" val="1858488092"/>
                    </a:ext>
                  </a:extLst>
                </a:gridCol>
                <a:gridCol w="1540527">
                  <a:extLst>
                    <a:ext uri="{9D8B030D-6E8A-4147-A177-3AD203B41FA5}">
                      <a16:colId xmlns:a16="http://schemas.microsoft.com/office/drawing/2014/main" val="734795866"/>
                    </a:ext>
                  </a:extLst>
                </a:gridCol>
              </a:tblGrid>
              <a:tr h="487963">
                <a:tc gridSpan="7"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chemeClr val="bg1"/>
                          </a:solidFill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Top 10 Products by Volume in Past 10 Years</a:t>
                      </a:r>
                    </a:p>
                  </a:txBody>
                  <a:tcPr anchor="ctr">
                    <a:solidFill>
                      <a:srgbClr val="16325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Roboto Medium" panose="02000000000000000000" pitchFamily="2" charset="0"/>
                        <a:ea typeface="Roboto Medium" panose="02000000000000000000" pitchFamily="2" charset="0"/>
                        <a:cs typeface="Roboto Medium" panose="02000000000000000000" pitchFamily="2" charset="0"/>
                      </a:endParaRPr>
                    </a:p>
                  </a:txBody>
                  <a:tcPr anchor="ctr">
                    <a:solidFill>
                      <a:srgbClr val="0083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Roboto Medium" panose="02000000000000000000" pitchFamily="2" charset="0"/>
                        <a:ea typeface="Roboto Medium" panose="02000000000000000000" pitchFamily="2" charset="0"/>
                        <a:cs typeface="Roboto Medium" panose="02000000000000000000" pitchFamily="2" charset="0"/>
                      </a:endParaRPr>
                    </a:p>
                  </a:txBody>
                  <a:tcPr anchor="ctr">
                    <a:solidFill>
                      <a:srgbClr val="0083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Roboto Medium" panose="02000000000000000000" pitchFamily="2" charset="0"/>
                        <a:ea typeface="Roboto Medium" panose="02000000000000000000" pitchFamily="2" charset="0"/>
                        <a:cs typeface="Roboto Medium" panose="02000000000000000000" pitchFamily="2" charset="0"/>
                      </a:endParaRPr>
                    </a:p>
                  </a:txBody>
                  <a:tcPr anchor="ctr">
                    <a:solidFill>
                      <a:srgbClr val="0083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Roboto Medium" panose="02000000000000000000" pitchFamily="2" charset="0"/>
                        <a:ea typeface="Roboto Medium" panose="02000000000000000000" pitchFamily="2" charset="0"/>
                        <a:cs typeface="Roboto Medium" panose="02000000000000000000" pitchFamily="2" charset="0"/>
                      </a:endParaRPr>
                    </a:p>
                  </a:txBody>
                  <a:tcPr anchor="ctr">
                    <a:solidFill>
                      <a:srgbClr val="0083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Roboto Medium" panose="02000000000000000000" pitchFamily="2" charset="0"/>
                        <a:ea typeface="Roboto Medium" panose="02000000000000000000" pitchFamily="2" charset="0"/>
                        <a:cs typeface="Roboto Medium" panose="02000000000000000000" pitchFamily="2" charset="0"/>
                      </a:endParaRPr>
                    </a:p>
                  </a:txBody>
                  <a:tcPr anchor="ctr">
                    <a:solidFill>
                      <a:srgbClr val="0083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Roboto Medium" panose="02000000000000000000" pitchFamily="2" charset="0"/>
                        <a:ea typeface="Roboto Medium" panose="02000000000000000000" pitchFamily="2" charset="0"/>
                        <a:cs typeface="Roboto Medium" panose="02000000000000000000" pitchFamily="2" charset="0"/>
                      </a:endParaRPr>
                    </a:p>
                  </a:txBody>
                  <a:tcPr anchor="ctr">
                    <a:solidFill>
                      <a:srgbClr val="0083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549310"/>
                  </a:ext>
                </a:extLst>
              </a:tr>
              <a:tr h="692778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Product</a:t>
                      </a: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Generic Entry Year</a:t>
                      </a: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Brand Pre-expiry Price (Per Unit)</a:t>
                      </a: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Price Of Generic  Equivalent 2024 (Per</a:t>
                      </a:r>
                      <a:r>
                        <a:rPr lang="en-US" sz="1400" b="1" baseline="0">
                          <a:solidFill>
                            <a:schemeClr val="bg1"/>
                          </a:solidFill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 Unit)</a:t>
                      </a:r>
                      <a:endParaRPr lang="en-US" sz="1400" b="1">
                        <a:solidFill>
                          <a:schemeClr val="bg1"/>
                        </a:solidFill>
                        <a:latin typeface="Roboto Black" panose="02000000000000000000" pitchFamily="2" charset="0"/>
                        <a:ea typeface="Roboto Black" panose="02000000000000000000" pitchFamily="2" charset="0"/>
                        <a:cs typeface="Roboto Black" panose="02000000000000000000" pitchFamily="2" charset="0"/>
                      </a:endParaRP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10-year Savings ($B)</a:t>
                      </a: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Percent Savings</a:t>
                      </a: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10-year Volume Units Dispensed (B)</a:t>
                      </a: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713313"/>
                  </a:ext>
                </a:extLst>
              </a:tr>
              <a:tr h="3225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Glucophage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2001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0.66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0.03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88%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84.4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457802"/>
                  </a:ext>
                </a:extLst>
              </a:tr>
              <a:tr h="3225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Neurontin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2003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1.02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0.05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72.1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94%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75.6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583660"/>
                  </a:ext>
                </a:extLst>
              </a:tr>
              <a:tr h="3225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Lipitor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3.29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0.06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202.2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98%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63.1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489893"/>
                  </a:ext>
                </a:extLst>
              </a:tr>
              <a:tr h="3225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/>
                          <a:ea typeface="Roboto Medium"/>
                          <a:cs typeface="Roboto Medium"/>
                        </a:rPr>
                        <a:t>Toprol Xl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1993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0.41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0.05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19.1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82%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57.1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552927"/>
                  </a:ext>
                </a:extLst>
              </a:tr>
              <a:tr h="3225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Norvasc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2006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1.54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0.02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73.3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99%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48.2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874189"/>
                  </a:ext>
                </a:extLst>
              </a:tr>
              <a:tr h="3225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Zestril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1998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0.67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0.03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30.5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96%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47.6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242866"/>
                  </a:ext>
                </a:extLst>
              </a:tr>
              <a:tr h="3225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Vicodin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1993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0.27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0.13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5.9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58%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38.2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707277"/>
                  </a:ext>
                </a:extLst>
              </a:tr>
              <a:tr h="3225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Prilosec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2001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3.31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0.06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117.7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98%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36.3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239623"/>
                  </a:ext>
                </a:extLst>
              </a:tr>
              <a:tr h="3225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Cozaar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1.51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0.05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51.1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96%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35.3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62498"/>
                  </a:ext>
                </a:extLst>
              </a:tr>
              <a:tr h="3225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Roboto Medium"/>
                          <a:ea typeface="Roboto Medium"/>
                          <a:cs typeface="Roboto Medium"/>
                        </a:rPr>
                        <a:t>Diprivan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Roboto Medium" panose="02000000000000000000" pitchFamily="2" charset="0"/>
                        <a:ea typeface="Roboto Medium" panose="02000000000000000000" pitchFamily="2" charset="0"/>
                        <a:cs typeface="Roboto Medium" panose="02000000000000000000" pitchFamily="2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1998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0.52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0.08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4.1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78%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28.8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109841"/>
                  </a:ext>
                </a:extLst>
              </a:tr>
            </a:tbl>
          </a:graphicData>
        </a:graphic>
      </p:graphicFrame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46AB90A1-A210-9CD9-E83B-C5B31C2F7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30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6DA76-ACE3-CF6A-68E9-A72D2B0FC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B382C15-7454-9896-6F49-BFAA5D4E9D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3411309"/>
              </p:ext>
            </p:extLst>
          </p:nvPr>
        </p:nvGraphicFramePr>
        <p:xfrm>
          <a:off x="457200" y="1439333"/>
          <a:ext cx="11277600" cy="4495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3FBC52D-5B04-1FFC-2EAA-6DE9BB055647}"/>
              </a:ext>
            </a:extLst>
          </p:cNvPr>
          <p:cNvSpPr txBox="1"/>
          <p:nvPr/>
        </p:nvSpPr>
        <p:spPr>
          <a:xfrm>
            <a:off x="838200" y="6215875"/>
            <a:ext cx="9278046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Source: QVIA Institute for Human Data Science. U.S. Medicine Use Trends 2026: Increased Use and Spending Amid Access and Cost Pressures, April 2026. Available from </a:t>
            </a:r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  <a:hlinkClick r:id="rId3"/>
              </a:rPr>
              <a:t>www.iqviainstitute.org</a:t>
            </a:r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.</a:t>
            </a:r>
            <a:endParaRPr lang="en-US" dirty="0">
              <a:latin typeface="Aptos" panose="02110004020202020204"/>
              <a:ea typeface="Roboto Medium"/>
              <a:cs typeface="Roboto Medium"/>
            </a:endParaRPr>
          </a:p>
          <a:p>
            <a:endParaRPr lang="en-US" sz="1200" dirty="0">
              <a:solidFill>
                <a:srgbClr val="595959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3D392B65-BB0D-F2D8-8C61-619856E820D6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649646" cy="78669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Across All Therapy Areas, 88% of Volume Is Generics or Biosimilars</a:t>
            </a:r>
          </a:p>
          <a:p>
            <a:pPr algn="ctr"/>
            <a:r>
              <a:rPr lang="en-US" sz="2200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Of the Top 30 Therapy Areas, Only 8 Have Less Than 80% of the Volume, 2025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8D6BBA-A3B7-33DE-ACEA-5F0148E2BA61}"/>
              </a:ext>
            </a:extLst>
          </p:cNvPr>
          <p:cNvCxnSpPr>
            <a:cxnSpLocks/>
          </p:cNvCxnSpPr>
          <p:nvPr/>
        </p:nvCxnSpPr>
        <p:spPr>
          <a:xfrm>
            <a:off x="2528047" y="1439333"/>
            <a:ext cx="0" cy="4069080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A7611D2E-78C9-0E4A-3E65-2B26676DA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7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937E63-F88B-B373-0FB9-A083F5A30D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14479" y="1296175"/>
            <a:ext cx="9407792" cy="48276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992DF8-3DC4-A45F-6413-E1109FD44F25}"/>
              </a:ext>
            </a:extLst>
          </p:cNvPr>
          <p:cNvSpPr txBox="1">
            <a:spLocks/>
          </p:cNvSpPr>
          <p:nvPr/>
        </p:nvSpPr>
        <p:spPr>
          <a:xfrm>
            <a:off x="350704" y="365125"/>
            <a:ext cx="11490593" cy="1122152"/>
          </a:xfrm>
          <a:prstGeom prst="rect">
            <a:avLst/>
          </a:prstGeom>
        </p:spPr>
        <p:txBody>
          <a:bodyPr anchor="t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Generics &amp; Biosimilars Generated an Average of $9.3B in Savings per State</a:t>
            </a:r>
            <a:b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</a:br>
            <a:r>
              <a:rPr lang="en-US" sz="2200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State Level Savings Estimated Based on Retail Prescriptions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FC2DF2-6E57-6B0C-E173-5C5020690CD7}"/>
              </a:ext>
            </a:extLst>
          </p:cNvPr>
          <p:cNvSpPr txBox="1"/>
          <p:nvPr/>
        </p:nvSpPr>
        <p:spPr>
          <a:xfrm>
            <a:off x="838199" y="6123802"/>
            <a:ext cx="72300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National Sales Perspective, December 2025; IQVIA Institute, June 2026.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3E99971-C5D6-DB36-E4C3-33C6B70B5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609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88EB4-0247-9053-B451-DC758C2F5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9605921-F632-712C-9673-8C172246431E}"/>
              </a:ext>
            </a:extLst>
          </p:cNvPr>
          <p:cNvSpPr txBox="1">
            <a:spLocks/>
          </p:cNvSpPr>
          <p:nvPr/>
        </p:nvSpPr>
        <p:spPr>
          <a:xfrm>
            <a:off x="839789" y="1968605"/>
            <a:ext cx="5120139" cy="2920789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Majority of Prescriptions, and Thus Generic &amp; Biosimilar Savings, Attributed to Commercially-Insured Patients</a:t>
            </a:r>
            <a:b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</a:br>
            <a:r>
              <a:rPr lang="en-US" sz="2000" dirty="0">
                <a:latin typeface="Roboto Medium"/>
                <a:ea typeface="Roboto Medium"/>
                <a:cs typeface="Roboto Medium"/>
              </a:rPr>
              <a:t>Share of Generic &amp; Biosimilar Savings by Method of Payment, 2025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DF1176-00C9-272B-1381-9D58415B13A2}"/>
              </a:ext>
            </a:extLst>
          </p:cNvPr>
          <p:cNvSpPr txBox="1"/>
          <p:nvPr/>
        </p:nvSpPr>
        <p:spPr>
          <a:xfrm>
            <a:off x="838199" y="6123802"/>
            <a:ext cx="72300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National Sales Perspective, December 2025; IQVIA Institute, June 2026.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30BFD2B-3419-AA35-6CD4-81B984042D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7498754"/>
              </p:ext>
            </p:extLst>
          </p:nvPr>
        </p:nvGraphicFramePr>
        <p:xfrm>
          <a:off x="5438274" y="697895"/>
          <a:ext cx="6753726" cy="5199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ACAD6E75-9A79-E539-1EC9-0D1684436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439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024233-113B-AB25-600A-3FE22F6C9B97}"/>
              </a:ext>
            </a:extLst>
          </p:cNvPr>
          <p:cNvSpPr/>
          <p:nvPr/>
        </p:nvSpPr>
        <p:spPr>
          <a:xfrm>
            <a:off x="454178" y="3547871"/>
            <a:ext cx="2560320" cy="1645921"/>
          </a:xfrm>
          <a:prstGeom prst="rect">
            <a:avLst/>
          </a:prstGeom>
          <a:solidFill>
            <a:srgbClr val="CCEF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Roboto Medium"/>
                <a:ea typeface="Roboto Medium"/>
                <a:cs typeface="Roboto Medium"/>
              </a:rPr>
              <a:t>Increased access to generic and biosimilar medicines helps patients afford treatments, receive treatments, and live better lives. 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227DCA-AE5A-55BA-8259-BB8028DCCA1F}"/>
              </a:ext>
            </a:extLst>
          </p:cNvPr>
          <p:cNvSpPr/>
          <p:nvPr/>
        </p:nvSpPr>
        <p:spPr>
          <a:xfrm>
            <a:off x="3359938" y="3547871"/>
            <a:ext cx="2560320" cy="1645921"/>
          </a:xfrm>
          <a:prstGeom prst="rect">
            <a:avLst/>
          </a:prstGeom>
          <a:solidFill>
            <a:srgbClr val="CCE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Roboto Medium"/>
                <a:ea typeface="Roboto Medium"/>
                <a:cs typeface="Roboto Medium"/>
              </a:rPr>
              <a:t>Healthy people are dedicated, motivated and active—allowing better outcomes at home, at work and in the community.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DB8D88-C25B-3600-6D2D-EAFEDC6B4F58}"/>
              </a:ext>
            </a:extLst>
          </p:cNvPr>
          <p:cNvSpPr/>
          <p:nvPr/>
        </p:nvSpPr>
        <p:spPr>
          <a:xfrm>
            <a:off x="6281237" y="3547871"/>
            <a:ext cx="2560320" cy="1645921"/>
          </a:xfrm>
          <a:prstGeom prst="rect">
            <a:avLst/>
          </a:prstGeom>
          <a:solidFill>
            <a:srgbClr val="E3F2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Roboto Medium"/>
                <a:ea typeface="Roboto Medium"/>
                <a:cs typeface="Roboto Medium"/>
              </a:rPr>
              <a:t>A stable healthcare system keeps Americans safe, healthy and productive, during both crisis and calm.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7B7AE7-B892-C089-E790-0A597B7F817B}"/>
              </a:ext>
            </a:extLst>
          </p:cNvPr>
          <p:cNvSpPr/>
          <p:nvPr/>
        </p:nvSpPr>
        <p:spPr>
          <a:xfrm>
            <a:off x="9174480" y="3547871"/>
            <a:ext cx="2560320" cy="1645921"/>
          </a:xfrm>
          <a:prstGeom prst="rect">
            <a:avLst/>
          </a:prstGeom>
          <a:solidFill>
            <a:srgbClr val="D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Roboto Medium"/>
                <a:ea typeface="Roboto Medium"/>
                <a:cs typeface="Roboto Medium"/>
              </a:rPr>
              <a:t> Strong communities retain their strength through demographic shifts, public health shocks and other uncertainties.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49C4DB-9D20-9555-8D29-FFD5F9160E72}"/>
              </a:ext>
            </a:extLst>
          </p:cNvPr>
          <p:cNvSpPr txBox="1"/>
          <p:nvPr/>
        </p:nvSpPr>
        <p:spPr>
          <a:xfrm>
            <a:off x="451156" y="2560196"/>
            <a:ext cx="256636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 dirty="0">
                <a:solidFill>
                  <a:srgbClr val="00AEEF"/>
                </a:solidFill>
                <a:latin typeface="Roboto"/>
                <a:ea typeface="Roboto"/>
                <a:cs typeface="Roboto"/>
              </a:rPr>
              <a:t>The Access to Thrive</a:t>
            </a:r>
            <a:endParaRPr lang="en-US" sz="2000" b="1" dirty="0">
              <a:solidFill>
                <a:srgbClr val="00AEE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9EB945-32E8-1FAF-196E-C6EDCFC625CF}"/>
              </a:ext>
            </a:extLst>
          </p:cNvPr>
          <p:cNvSpPr txBox="1"/>
          <p:nvPr/>
        </p:nvSpPr>
        <p:spPr>
          <a:xfrm>
            <a:off x="3356916" y="2560196"/>
            <a:ext cx="256636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rgbClr val="25408F"/>
                </a:solidFill>
                <a:latin typeface="Roboto"/>
                <a:ea typeface="Roboto"/>
                <a:cs typeface="Roboto"/>
              </a:rPr>
              <a:t>Strength From Healthier Lives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86C532-0FB4-B2F8-6660-8D8E82270D5F}"/>
              </a:ext>
            </a:extLst>
          </p:cNvPr>
          <p:cNvSpPr txBox="1"/>
          <p:nvPr/>
        </p:nvSpPr>
        <p:spPr>
          <a:xfrm>
            <a:off x="6211429" y="2560196"/>
            <a:ext cx="269993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rgbClr val="74BC44"/>
                </a:solidFill>
                <a:latin typeface="Roboto"/>
                <a:ea typeface="Roboto"/>
                <a:cs typeface="Roboto"/>
              </a:rPr>
              <a:t>Healthcare Resilience &amp; National Security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500A7F-B1E6-DAE1-5C12-633776D32048}"/>
              </a:ext>
            </a:extLst>
          </p:cNvPr>
          <p:cNvSpPr txBox="1"/>
          <p:nvPr/>
        </p:nvSpPr>
        <p:spPr>
          <a:xfrm>
            <a:off x="9069497" y="2560196"/>
            <a:ext cx="277028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rgbClr val="35C0CD"/>
                </a:solidFill>
                <a:latin typeface="Roboto"/>
                <a:ea typeface="Roboto"/>
                <a:cs typeface="Roboto"/>
              </a:rPr>
              <a:t>Sustaining the Future of Community Health</a:t>
            </a:r>
            <a:endParaRPr lang="en-US" sz="2000" b="1">
              <a:solidFill>
                <a:srgbClr val="35C0CD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Merge 9">
            <a:extLst>
              <a:ext uri="{FF2B5EF4-FFF2-40B4-BE49-F238E27FC236}">
                <a16:creationId xmlns:a16="http://schemas.microsoft.com/office/drawing/2014/main" id="{37464F4E-1B71-F488-F4B1-70F77C2F91F9}"/>
              </a:ext>
            </a:extLst>
          </p:cNvPr>
          <p:cNvSpPr/>
          <p:nvPr/>
        </p:nvSpPr>
        <p:spPr>
          <a:xfrm>
            <a:off x="1538395" y="3261394"/>
            <a:ext cx="391886" cy="189109"/>
          </a:xfrm>
          <a:prstGeom prst="flowChartMerg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erge 10">
            <a:extLst>
              <a:ext uri="{FF2B5EF4-FFF2-40B4-BE49-F238E27FC236}">
                <a16:creationId xmlns:a16="http://schemas.microsoft.com/office/drawing/2014/main" id="{4CF68BCC-493C-4D70-64B0-46FE19B13463}"/>
              </a:ext>
            </a:extLst>
          </p:cNvPr>
          <p:cNvSpPr/>
          <p:nvPr/>
        </p:nvSpPr>
        <p:spPr>
          <a:xfrm>
            <a:off x="4460484" y="3261394"/>
            <a:ext cx="359229" cy="167337"/>
          </a:xfrm>
          <a:prstGeom prst="flowChartMerg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erge 11">
            <a:extLst>
              <a:ext uri="{FF2B5EF4-FFF2-40B4-BE49-F238E27FC236}">
                <a16:creationId xmlns:a16="http://schemas.microsoft.com/office/drawing/2014/main" id="{B5F2EC22-45B1-719D-97E1-0A5F44A97C47}"/>
              </a:ext>
            </a:extLst>
          </p:cNvPr>
          <p:cNvSpPr/>
          <p:nvPr/>
        </p:nvSpPr>
        <p:spPr>
          <a:xfrm>
            <a:off x="7392668" y="3261394"/>
            <a:ext cx="337458" cy="221765"/>
          </a:xfrm>
          <a:prstGeom prst="flowChartMerg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erge 12">
            <a:extLst>
              <a:ext uri="{FF2B5EF4-FFF2-40B4-BE49-F238E27FC236}">
                <a16:creationId xmlns:a16="http://schemas.microsoft.com/office/drawing/2014/main" id="{EB5A49AC-9E20-0256-87E0-3B63F6D7773A}"/>
              </a:ext>
            </a:extLst>
          </p:cNvPr>
          <p:cNvSpPr/>
          <p:nvPr/>
        </p:nvSpPr>
        <p:spPr>
          <a:xfrm>
            <a:off x="10269583" y="3261394"/>
            <a:ext cx="370115" cy="178223"/>
          </a:xfrm>
          <a:prstGeom prst="flowChartMerg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5DEBB4-D0D4-DF02-EEF5-C46ACB8179C8}"/>
              </a:ext>
            </a:extLst>
          </p:cNvPr>
          <p:cNvSpPr txBox="1"/>
          <p:nvPr/>
        </p:nvSpPr>
        <p:spPr>
          <a:xfrm>
            <a:off x="451156" y="396130"/>
            <a:ext cx="117425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Roboto Black"/>
                <a:ea typeface="Roboto Black"/>
                <a:cs typeface="Roboto Black"/>
              </a:rPr>
              <a:t>Generics &amp; Biosimilars Offer Benefits Beyond Savings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A4E03F5E-AE59-3D64-E5F4-6014E69ED958}"/>
              </a:ext>
            </a:extLst>
          </p:cNvPr>
          <p:cNvSpPr/>
          <p:nvPr/>
        </p:nvSpPr>
        <p:spPr>
          <a:xfrm>
            <a:off x="451156" y="5302046"/>
            <a:ext cx="11388627" cy="1112899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Roboto"/>
                <a:ea typeface="Roboto"/>
                <a:cs typeface="Roboto"/>
              </a:rPr>
              <a:t>Generic &amp; Biosimilar Medicines: A powerful public-health engine that keeps America moving forward!</a:t>
            </a:r>
            <a:endParaRPr lang="en-US" dirty="0">
              <a:solidFill>
                <a:schemeClr val="tx1"/>
              </a:solidFill>
              <a:latin typeface="Aptos Display"/>
              <a:ea typeface="Roboto"/>
              <a:cs typeface="Roboto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174291-F2E7-9BDC-8AA0-0DD64CC7B70E}"/>
              </a:ext>
            </a:extLst>
          </p:cNvPr>
          <p:cNvGrpSpPr/>
          <p:nvPr/>
        </p:nvGrpSpPr>
        <p:grpSpPr>
          <a:xfrm>
            <a:off x="563809" y="1270789"/>
            <a:ext cx="2341059" cy="1234440"/>
            <a:chOff x="563809" y="899442"/>
            <a:chExt cx="2341059" cy="123444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AF03365-8105-FF9E-7702-00BED50FFB57}"/>
                </a:ext>
              </a:extLst>
            </p:cNvPr>
            <p:cNvSpPr/>
            <p:nvPr/>
          </p:nvSpPr>
          <p:spPr>
            <a:xfrm>
              <a:off x="563809" y="899442"/>
              <a:ext cx="2341059" cy="1234440"/>
            </a:xfrm>
            <a:custGeom>
              <a:avLst/>
              <a:gdLst>
                <a:gd name="csX0" fmla="*/ 1280160 w 2560320"/>
                <a:gd name="csY0" fmla="*/ 0 h 1350056"/>
                <a:gd name="csX1" fmla="*/ 2560320 w 2560320"/>
                <a:gd name="csY1" fmla="*/ 1280160 h 1350056"/>
                <a:gd name="csX2" fmla="*/ 2556791 w 2560320"/>
                <a:gd name="csY2" fmla="*/ 1350056 h 1350056"/>
                <a:gd name="csX3" fmla="*/ 3529 w 2560320"/>
                <a:gd name="csY3" fmla="*/ 1350056 h 1350056"/>
                <a:gd name="csX4" fmla="*/ 0 w 2560320"/>
                <a:gd name="csY4" fmla="*/ 1280160 h 1350056"/>
                <a:gd name="csX5" fmla="*/ 1280160 w 2560320"/>
                <a:gd name="csY5" fmla="*/ 0 h 13500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560320" h="1350056">
                  <a:moveTo>
                    <a:pt x="1280160" y="0"/>
                  </a:moveTo>
                  <a:cubicBezTo>
                    <a:pt x="1987173" y="0"/>
                    <a:pt x="2560320" y="573147"/>
                    <a:pt x="2560320" y="1280160"/>
                  </a:cubicBezTo>
                  <a:lnTo>
                    <a:pt x="2556791" y="1350056"/>
                  </a:lnTo>
                  <a:lnTo>
                    <a:pt x="3529" y="1350056"/>
                  </a:lnTo>
                  <a:lnTo>
                    <a:pt x="0" y="1280160"/>
                  </a:lnTo>
                  <a:cubicBezTo>
                    <a:pt x="0" y="573147"/>
                    <a:pt x="573147" y="0"/>
                    <a:pt x="1280160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F07CBB3-00BB-1FB5-C023-7703B361B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22858" y="1133757"/>
              <a:ext cx="822960" cy="76581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6799B5-0361-0E0A-1E38-CFFDFED464E4}"/>
              </a:ext>
            </a:extLst>
          </p:cNvPr>
          <p:cNvGrpSpPr/>
          <p:nvPr/>
        </p:nvGrpSpPr>
        <p:grpSpPr>
          <a:xfrm>
            <a:off x="3469569" y="1270789"/>
            <a:ext cx="2341059" cy="1234440"/>
            <a:chOff x="3469569" y="899442"/>
            <a:chExt cx="2341059" cy="1234440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489063F3-30F8-956B-4EF9-26C2D5CC0F30}"/>
                </a:ext>
              </a:extLst>
            </p:cNvPr>
            <p:cNvSpPr/>
            <p:nvPr/>
          </p:nvSpPr>
          <p:spPr>
            <a:xfrm>
              <a:off x="3469569" y="899442"/>
              <a:ext cx="2341059" cy="1234440"/>
            </a:xfrm>
            <a:custGeom>
              <a:avLst/>
              <a:gdLst>
                <a:gd name="csX0" fmla="*/ 1280160 w 2560320"/>
                <a:gd name="csY0" fmla="*/ 0 h 1350056"/>
                <a:gd name="csX1" fmla="*/ 2560320 w 2560320"/>
                <a:gd name="csY1" fmla="*/ 1280160 h 1350056"/>
                <a:gd name="csX2" fmla="*/ 2556791 w 2560320"/>
                <a:gd name="csY2" fmla="*/ 1350056 h 1350056"/>
                <a:gd name="csX3" fmla="*/ 3529 w 2560320"/>
                <a:gd name="csY3" fmla="*/ 1350056 h 1350056"/>
                <a:gd name="csX4" fmla="*/ 0 w 2560320"/>
                <a:gd name="csY4" fmla="*/ 1280160 h 1350056"/>
                <a:gd name="csX5" fmla="*/ 1280160 w 2560320"/>
                <a:gd name="csY5" fmla="*/ 0 h 13500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560320" h="1350056">
                  <a:moveTo>
                    <a:pt x="1280160" y="0"/>
                  </a:moveTo>
                  <a:cubicBezTo>
                    <a:pt x="1987173" y="0"/>
                    <a:pt x="2560320" y="573147"/>
                    <a:pt x="2560320" y="1280160"/>
                  </a:cubicBezTo>
                  <a:lnTo>
                    <a:pt x="2556791" y="1350056"/>
                  </a:lnTo>
                  <a:lnTo>
                    <a:pt x="3529" y="1350056"/>
                  </a:lnTo>
                  <a:lnTo>
                    <a:pt x="0" y="1280160"/>
                  </a:lnTo>
                  <a:cubicBezTo>
                    <a:pt x="0" y="573147"/>
                    <a:pt x="573147" y="0"/>
                    <a:pt x="1280160" y="0"/>
                  </a:cubicBezTo>
                  <a:close/>
                </a:path>
              </a:pathLst>
            </a:custGeom>
            <a:solidFill>
              <a:srgbClr val="0F5BA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81B3490-1C10-EB0A-02C4-CE098BB6E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80355" y="1135758"/>
              <a:ext cx="719486" cy="76180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7CE1E9-9A25-A8C1-3811-D60E92118DB0}"/>
              </a:ext>
            </a:extLst>
          </p:cNvPr>
          <p:cNvGrpSpPr/>
          <p:nvPr/>
        </p:nvGrpSpPr>
        <p:grpSpPr>
          <a:xfrm>
            <a:off x="6390868" y="1270789"/>
            <a:ext cx="2341059" cy="1234440"/>
            <a:chOff x="6390868" y="899442"/>
            <a:chExt cx="2341059" cy="1234440"/>
          </a:xfrm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8A92FDE7-0D77-4AEA-72B4-8A888EE4300E}"/>
                </a:ext>
              </a:extLst>
            </p:cNvPr>
            <p:cNvSpPr/>
            <p:nvPr/>
          </p:nvSpPr>
          <p:spPr>
            <a:xfrm>
              <a:off x="6390868" y="899442"/>
              <a:ext cx="2341059" cy="1234440"/>
            </a:xfrm>
            <a:custGeom>
              <a:avLst/>
              <a:gdLst>
                <a:gd name="csX0" fmla="*/ 1280160 w 2560320"/>
                <a:gd name="csY0" fmla="*/ 0 h 1350056"/>
                <a:gd name="csX1" fmla="*/ 2560320 w 2560320"/>
                <a:gd name="csY1" fmla="*/ 1280160 h 1350056"/>
                <a:gd name="csX2" fmla="*/ 2556791 w 2560320"/>
                <a:gd name="csY2" fmla="*/ 1350056 h 1350056"/>
                <a:gd name="csX3" fmla="*/ 3529 w 2560320"/>
                <a:gd name="csY3" fmla="*/ 1350056 h 1350056"/>
                <a:gd name="csX4" fmla="*/ 0 w 2560320"/>
                <a:gd name="csY4" fmla="*/ 1280160 h 1350056"/>
                <a:gd name="csX5" fmla="*/ 1280160 w 2560320"/>
                <a:gd name="csY5" fmla="*/ 0 h 13500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560320" h="1350056">
                  <a:moveTo>
                    <a:pt x="1280160" y="0"/>
                  </a:moveTo>
                  <a:cubicBezTo>
                    <a:pt x="1987173" y="0"/>
                    <a:pt x="2560320" y="573147"/>
                    <a:pt x="2560320" y="1280160"/>
                  </a:cubicBezTo>
                  <a:lnTo>
                    <a:pt x="2556791" y="1350056"/>
                  </a:lnTo>
                  <a:lnTo>
                    <a:pt x="3529" y="1350056"/>
                  </a:lnTo>
                  <a:lnTo>
                    <a:pt x="0" y="1280160"/>
                  </a:lnTo>
                  <a:cubicBezTo>
                    <a:pt x="0" y="573147"/>
                    <a:pt x="573147" y="0"/>
                    <a:pt x="1280160" y="0"/>
                  </a:cubicBezTo>
                  <a:close/>
                </a:path>
              </a:pathLst>
            </a:custGeom>
            <a:solidFill>
              <a:srgbClr val="74BC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857818C-79EE-B368-FF87-5EBD95FE2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87333" y="1113956"/>
              <a:ext cx="548128" cy="805412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DFE38C5-44E0-5D10-B268-5A2534204180}"/>
              </a:ext>
            </a:extLst>
          </p:cNvPr>
          <p:cNvGrpSpPr/>
          <p:nvPr/>
        </p:nvGrpSpPr>
        <p:grpSpPr>
          <a:xfrm>
            <a:off x="9284111" y="1270789"/>
            <a:ext cx="2341059" cy="1234440"/>
            <a:chOff x="9284111" y="899442"/>
            <a:chExt cx="2341059" cy="1234440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D82A4FE-C3D2-CA81-8AA5-A41B059A1142}"/>
                </a:ext>
              </a:extLst>
            </p:cNvPr>
            <p:cNvSpPr/>
            <p:nvPr/>
          </p:nvSpPr>
          <p:spPr>
            <a:xfrm>
              <a:off x="9284111" y="899442"/>
              <a:ext cx="2341059" cy="1234440"/>
            </a:xfrm>
            <a:custGeom>
              <a:avLst/>
              <a:gdLst>
                <a:gd name="csX0" fmla="*/ 1280160 w 2560320"/>
                <a:gd name="csY0" fmla="*/ 0 h 1350056"/>
                <a:gd name="csX1" fmla="*/ 2560320 w 2560320"/>
                <a:gd name="csY1" fmla="*/ 1280160 h 1350056"/>
                <a:gd name="csX2" fmla="*/ 2556791 w 2560320"/>
                <a:gd name="csY2" fmla="*/ 1350056 h 1350056"/>
                <a:gd name="csX3" fmla="*/ 3529 w 2560320"/>
                <a:gd name="csY3" fmla="*/ 1350056 h 1350056"/>
                <a:gd name="csX4" fmla="*/ 0 w 2560320"/>
                <a:gd name="csY4" fmla="*/ 1280160 h 1350056"/>
                <a:gd name="csX5" fmla="*/ 1280160 w 2560320"/>
                <a:gd name="csY5" fmla="*/ 0 h 13500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560320" h="1350056">
                  <a:moveTo>
                    <a:pt x="1280160" y="0"/>
                  </a:moveTo>
                  <a:cubicBezTo>
                    <a:pt x="1987173" y="0"/>
                    <a:pt x="2560320" y="573147"/>
                    <a:pt x="2560320" y="1280160"/>
                  </a:cubicBezTo>
                  <a:lnTo>
                    <a:pt x="2556791" y="1350056"/>
                  </a:lnTo>
                  <a:lnTo>
                    <a:pt x="3529" y="1350056"/>
                  </a:lnTo>
                  <a:lnTo>
                    <a:pt x="0" y="1280160"/>
                  </a:lnTo>
                  <a:cubicBezTo>
                    <a:pt x="0" y="573147"/>
                    <a:pt x="573147" y="0"/>
                    <a:pt x="1280160" y="0"/>
                  </a:cubicBezTo>
                  <a:close/>
                </a:path>
              </a:pathLst>
            </a:custGeom>
            <a:solidFill>
              <a:srgbClr val="35C0C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175E34E-4662-D3AC-F4DC-870684558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72746" y="1123857"/>
              <a:ext cx="763788" cy="785611"/>
            </a:xfrm>
            <a:prstGeom prst="rect">
              <a:avLst/>
            </a:prstGeom>
          </p:spPr>
        </p:pic>
      </p:grpSp>
      <p:pic>
        <p:nvPicPr>
          <p:cNvPr id="31" name="Picture 30" descr="Logo, company name&#10;&#10;Description automatically generated">
            <a:extLst>
              <a:ext uri="{FF2B5EF4-FFF2-40B4-BE49-F238E27FC236}">
                <a16:creationId xmlns:a16="http://schemas.microsoft.com/office/drawing/2014/main" id="{5757D49A-308F-2860-4DE5-0778EA35AD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6246" y="225776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42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A1279-7898-B722-8D68-EC296277F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2E228-FD32-EA3D-27EA-6BFBD32FAD1A}"/>
              </a:ext>
            </a:extLst>
          </p:cNvPr>
          <p:cNvSpPr txBox="1">
            <a:spLocks/>
          </p:cNvSpPr>
          <p:nvPr/>
        </p:nvSpPr>
        <p:spPr>
          <a:xfrm>
            <a:off x="838200" y="365124"/>
            <a:ext cx="10377488" cy="126693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Average Generic Uptake for Small Molecule Generics by Generic Entry Year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31CB23-70B6-A342-2CB3-A02884E95971}"/>
              </a:ext>
            </a:extLst>
          </p:cNvPr>
          <p:cNvSpPr txBox="1"/>
          <p:nvPr/>
        </p:nvSpPr>
        <p:spPr>
          <a:xfrm>
            <a:off x="838201" y="6207943"/>
            <a:ext cx="92780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Institute for Human Data Science. April 2025. Understanding the Use of Medicines in the U.S. 2025: Evolving Standards of Care, Patient Access, and Spending. Available from </a:t>
            </a:r>
            <a:r>
              <a:rPr lang="en-US" sz="1200" dirty="0" err="1">
                <a:solidFill>
                  <a:srgbClr val="0083BF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iqviainstitute.org</a:t>
            </a:r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.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316434D8-89BF-B068-0389-DA54E8644442}"/>
              </a:ext>
            </a:extLst>
          </p:cNvPr>
          <p:cNvGraphicFramePr>
            <a:graphicFrameLocks/>
          </p:cNvGraphicFramePr>
          <p:nvPr/>
        </p:nvGraphicFramePr>
        <p:xfrm>
          <a:off x="838200" y="1632056"/>
          <a:ext cx="10515600" cy="4376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5A26B08B-A4DB-AAE8-81AC-80B682D92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28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6514F-418F-CD42-CA00-B586A414D8EA}"/>
              </a:ext>
            </a:extLst>
          </p:cNvPr>
          <p:cNvSpPr txBox="1">
            <a:spLocks/>
          </p:cNvSpPr>
          <p:nvPr/>
        </p:nvSpPr>
        <p:spPr>
          <a:xfrm>
            <a:off x="603089" y="365124"/>
            <a:ext cx="10985822" cy="126693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While Generics Are Generally Preferred, Over 25% of New Generic Claims Are Rejected by Payers 2 Years After Generic Entry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B22A229-4EDD-344F-976A-2688224F95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7961546"/>
              </p:ext>
            </p:extLst>
          </p:nvPr>
        </p:nvGraphicFramePr>
        <p:xfrm>
          <a:off x="838199" y="1453636"/>
          <a:ext cx="10515601" cy="4506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F612002-C688-2E16-2308-AADAEFA535E4}"/>
              </a:ext>
            </a:extLst>
          </p:cNvPr>
          <p:cNvSpPr txBox="1"/>
          <p:nvPr/>
        </p:nvSpPr>
        <p:spPr>
          <a:xfrm>
            <a:off x="838199" y="6215876"/>
            <a:ext cx="72300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LAAD Sample Claims Data, December 2024; IQVIA Institute, April 2025.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CC8BEA9-43D8-D2E6-42F3-4ADB7C681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47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C68E874-64CE-3C2A-D438-BDF8F9C9081D}"/>
              </a:ext>
            </a:extLst>
          </p:cNvPr>
          <p:cNvSpPr/>
          <p:nvPr/>
        </p:nvSpPr>
        <p:spPr>
          <a:xfrm>
            <a:off x="1505865" y="1711949"/>
            <a:ext cx="3474720" cy="11913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8DF0852-AAA7-2C93-0B40-0BD382241D1B}"/>
              </a:ext>
            </a:extLst>
          </p:cNvPr>
          <p:cNvSpPr/>
          <p:nvPr/>
        </p:nvSpPr>
        <p:spPr>
          <a:xfrm>
            <a:off x="522885" y="4380428"/>
            <a:ext cx="1645920" cy="11203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83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r>
              <a:rPr lang="en-US" sz="14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Purchaser A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AC16E95-1DC8-4ABC-1C47-FAF0824F4DF0}"/>
              </a:ext>
            </a:extLst>
          </p:cNvPr>
          <p:cNvSpPr txBox="1">
            <a:spLocks/>
          </p:cNvSpPr>
          <p:nvPr/>
        </p:nvSpPr>
        <p:spPr>
          <a:xfrm>
            <a:off x="1147252" y="237289"/>
            <a:ext cx="9897496" cy="97655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AMP May Fluctuate Due to a Change in</a:t>
            </a:r>
            <a:b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</a:br>
            <a:r>
              <a:rPr lang="en-US" sz="2800" b="1" dirty="0">
                <a:latin typeface="Roboto Black"/>
                <a:ea typeface="Roboto Black"/>
                <a:cs typeface="Roboto Black"/>
              </a:rPr>
              <a:t>Manufacturer-Purchaser Contracting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3584B7-F081-E2EC-0747-44597107CED9}"/>
              </a:ext>
            </a:extLst>
          </p:cNvPr>
          <p:cNvSpPr txBox="1"/>
          <p:nvPr/>
        </p:nvSpPr>
        <p:spPr>
          <a:xfrm>
            <a:off x="522885" y="6262594"/>
            <a:ext cx="639861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Avalere Health (February 2025) White Paper: The Medicaid Drug Rebate Program and Considerations for Generic Markets. </a:t>
            </a:r>
            <a:r>
              <a:rPr lang="en-US" sz="1000" u="sng">
                <a:solidFill>
                  <a:srgbClr val="25408F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https://advisory.avalerehealth.com/insights/white-paper-the-medicaid-drug-rebate-program-and-considerations-for-generic-markets</a:t>
            </a:r>
            <a:endParaRPr lang="en-US" sz="1000">
              <a:solidFill>
                <a:srgbClr val="25408F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6DD450-2FB7-0A38-3398-19025133B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804" y="4541091"/>
            <a:ext cx="640080" cy="5189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67E1B8-A045-8D5B-6F20-ED6346EAC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7949" y="1968845"/>
            <a:ext cx="457200" cy="733425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1D6F6EAD-5651-E8E5-483F-6318B3171F6C}"/>
              </a:ext>
            </a:extLst>
          </p:cNvPr>
          <p:cNvSpPr txBox="1">
            <a:spLocks/>
          </p:cNvSpPr>
          <p:nvPr/>
        </p:nvSpPr>
        <p:spPr>
          <a:xfrm>
            <a:off x="2461758" y="1849671"/>
            <a:ext cx="1936091" cy="910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Product X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WAC: $1.00 per bottle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($.01 per unit)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(1 unit = 1 pill)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4C7261B-19F3-F5E6-D56B-D146CDDBA58C}"/>
              </a:ext>
            </a:extLst>
          </p:cNvPr>
          <p:cNvSpPr/>
          <p:nvPr/>
        </p:nvSpPr>
        <p:spPr>
          <a:xfrm>
            <a:off x="2420265" y="4380428"/>
            <a:ext cx="1645920" cy="1120360"/>
          </a:xfrm>
          <a:prstGeom prst="roundRect">
            <a:avLst/>
          </a:prstGeom>
          <a:solidFill>
            <a:srgbClr val="FDF3D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r>
              <a:rPr lang="en-US" sz="14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Purchaser 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40D676-EB18-0C96-7168-DE415488424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923185" y="4541091"/>
            <a:ext cx="640080" cy="518984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000ED19-2A57-B8CE-1BFF-80CE8050E7E1}"/>
              </a:ext>
            </a:extLst>
          </p:cNvPr>
          <p:cNvSpPr/>
          <p:nvPr/>
        </p:nvSpPr>
        <p:spPr>
          <a:xfrm>
            <a:off x="4317645" y="4380428"/>
            <a:ext cx="1645920" cy="11203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3B7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r>
              <a:rPr lang="en-US" sz="14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Purchaser C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229E4E-4291-CBB1-0036-200B0C66C94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20565" y="4541091"/>
            <a:ext cx="640080" cy="518984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E18F674-6797-B32E-BD1A-7906B97B5ED0}"/>
              </a:ext>
            </a:extLst>
          </p:cNvPr>
          <p:cNvSpPr/>
          <p:nvPr/>
        </p:nvSpPr>
        <p:spPr>
          <a:xfrm>
            <a:off x="522885" y="3128752"/>
            <a:ext cx="1645920" cy="9571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83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500 bottles at $1.00 per bottle ($.01 per pill)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0CF32F6-40B3-B113-50D7-0DAABEA4F00B}"/>
              </a:ext>
            </a:extLst>
          </p:cNvPr>
          <p:cNvSpPr/>
          <p:nvPr/>
        </p:nvSpPr>
        <p:spPr>
          <a:xfrm>
            <a:off x="2420265" y="3128752"/>
            <a:ext cx="1645920" cy="957124"/>
          </a:xfrm>
          <a:prstGeom prst="roundRect">
            <a:avLst/>
          </a:prstGeom>
          <a:solidFill>
            <a:srgbClr val="FDF3D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1000 bottles at $.90 per bottle ($.009 per pill)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09421AA-0A67-9C65-6266-083A7FE3FCB4}"/>
              </a:ext>
            </a:extLst>
          </p:cNvPr>
          <p:cNvSpPr/>
          <p:nvPr/>
        </p:nvSpPr>
        <p:spPr>
          <a:xfrm>
            <a:off x="4317645" y="3128752"/>
            <a:ext cx="1645920" cy="9571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3B7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2000 bottles at $.80 per bottle ($.008 per pill)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A2C713-261B-174E-0837-DE7A384E1FD9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3243225" y="2886072"/>
            <a:ext cx="0" cy="24268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30F444A-4B6E-0BD9-9288-D3B996C3CE1A}"/>
              </a:ext>
            </a:extLst>
          </p:cNvPr>
          <p:cNvCxnSpPr>
            <a:cxnSpLocks/>
            <a:stCxn id="14" idx="2"/>
            <a:endCxn id="9" idx="0"/>
          </p:cNvCxnSpPr>
          <p:nvPr/>
        </p:nvCxnSpPr>
        <p:spPr>
          <a:xfrm>
            <a:off x="3243225" y="4085876"/>
            <a:ext cx="0" cy="29455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3B12939E-91E7-B1FA-2236-FB127821F0F9}"/>
              </a:ext>
            </a:extLst>
          </p:cNvPr>
          <p:cNvCxnSpPr>
            <a:cxnSpLocks/>
            <a:endCxn id="13" idx="0"/>
          </p:cNvCxnSpPr>
          <p:nvPr/>
        </p:nvCxnSpPr>
        <p:spPr>
          <a:xfrm rot="10800000" flipV="1">
            <a:off x="1345845" y="2290384"/>
            <a:ext cx="160020" cy="838368"/>
          </a:xfrm>
          <a:prstGeom prst="bentConnector2">
            <a:avLst/>
          </a:prstGeom>
          <a:ln w="38100">
            <a:solidFill>
              <a:srgbClr val="0083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D01750D-A9EB-2CD6-15FC-7198B7C0FCF8}"/>
              </a:ext>
            </a:extLst>
          </p:cNvPr>
          <p:cNvCxnSpPr>
            <a:cxnSpLocks/>
            <a:stCxn id="13" idx="2"/>
            <a:endCxn id="3" idx="0"/>
          </p:cNvCxnSpPr>
          <p:nvPr/>
        </p:nvCxnSpPr>
        <p:spPr>
          <a:xfrm>
            <a:off x="1345845" y="4085876"/>
            <a:ext cx="0" cy="294552"/>
          </a:xfrm>
          <a:prstGeom prst="straightConnector1">
            <a:avLst/>
          </a:prstGeom>
          <a:ln w="38100">
            <a:solidFill>
              <a:srgbClr val="0083B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9EB62BEE-C7E5-9F40-05FB-EB4CDBE5C0A9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4980585" y="2290384"/>
            <a:ext cx="160020" cy="838368"/>
          </a:xfrm>
          <a:prstGeom prst="bentConnector2">
            <a:avLst/>
          </a:prstGeom>
          <a:ln w="38100">
            <a:solidFill>
              <a:srgbClr val="13B7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D5ED354-B4E5-994A-DAE6-655DBE6985A3}"/>
              </a:ext>
            </a:extLst>
          </p:cNvPr>
          <p:cNvCxnSpPr>
            <a:cxnSpLocks/>
            <a:stCxn id="15" idx="2"/>
            <a:endCxn id="11" idx="0"/>
          </p:cNvCxnSpPr>
          <p:nvPr/>
        </p:nvCxnSpPr>
        <p:spPr>
          <a:xfrm>
            <a:off x="5140605" y="4085876"/>
            <a:ext cx="0" cy="294552"/>
          </a:xfrm>
          <a:prstGeom prst="straightConnector1">
            <a:avLst/>
          </a:prstGeom>
          <a:ln w="38100">
            <a:solidFill>
              <a:srgbClr val="13B74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9C962E63-5C6C-2A29-5837-645BA1811835}"/>
              </a:ext>
            </a:extLst>
          </p:cNvPr>
          <p:cNvSpPr txBox="1">
            <a:spLocks/>
          </p:cNvSpPr>
          <p:nvPr/>
        </p:nvSpPr>
        <p:spPr>
          <a:xfrm>
            <a:off x="430499" y="5678704"/>
            <a:ext cx="5665501" cy="5654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 quarter 1, Purchasers A, B and C bought Product X at varying prices per unit. </a:t>
            </a:r>
            <a:r>
              <a:rPr lang="en-US" sz="1600" b="1">
                <a:solidFill>
                  <a:srgbClr val="FF770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Quarter 1 AMP: $.857 per 100 units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D01377B1-1465-FBC9-3481-E5AEC23B4F67}"/>
              </a:ext>
            </a:extLst>
          </p:cNvPr>
          <p:cNvSpPr/>
          <p:nvPr/>
        </p:nvSpPr>
        <p:spPr>
          <a:xfrm>
            <a:off x="474869" y="1304002"/>
            <a:ext cx="5518435" cy="40794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Quarter 1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2EE9DEA-E23F-4964-F8E8-65518AAA014C}"/>
              </a:ext>
            </a:extLst>
          </p:cNvPr>
          <p:cNvSpPr/>
          <p:nvPr/>
        </p:nvSpPr>
        <p:spPr>
          <a:xfrm>
            <a:off x="6255522" y="1711949"/>
            <a:ext cx="3474720" cy="11913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A727B97-6E9E-1FA7-B4AE-7905C81FFDA3}"/>
              </a:ext>
            </a:extLst>
          </p:cNvPr>
          <p:cNvSpPr/>
          <p:nvPr/>
        </p:nvSpPr>
        <p:spPr>
          <a:xfrm>
            <a:off x="6244765" y="4380428"/>
            <a:ext cx="1645920" cy="11203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83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r>
              <a:rPr lang="en-US" sz="14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Purchaser A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332B018-1CB4-0D57-FAD8-82A02D2B0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685" y="4541091"/>
            <a:ext cx="640080" cy="51898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55C82A0-919A-5218-EAEB-A5ECEFF1BF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871" y="1968845"/>
            <a:ext cx="457200" cy="733425"/>
          </a:xfrm>
          <a:prstGeom prst="rect">
            <a:avLst/>
          </a:prstGeom>
        </p:spPr>
      </p:pic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85D99A08-164A-9F9F-FCE4-1D3730DCD088}"/>
              </a:ext>
            </a:extLst>
          </p:cNvPr>
          <p:cNvSpPr txBox="1">
            <a:spLocks/>
          </p:cNvSpPr>
          <p:nvPr/>
        </p:nvSpPr>
        <p:spPr>
          <a:xfrm>
            <a:off x="7278288" y="1849671"/>
            <a:ext cx="1961031" cy="910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Product X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WAC: $1.00 per bottle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($.01 per unit)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(1 unit = 1 pill)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C0576E6-D368-8DF9-2331-E271CB2F3818}"/>
              </a:ext>
            </a:extLst>
          </p:cNvPr>
          <p:cNvSpPr/>
          <p:nvPr/>
        </p:nvSpPr>
        <p:spPr>
          <a:xfrm>
            <a:off x="8142145" y="4380428"/>
            <a:ext cx="1645920" cy="1120360"/>
          </a:xfrm>
          <a:prstGeom prst="roundRect">
            <a:avLst/>
          </a:prstGeom>
          <a:solidFill>
            <a:srgbClr val="FDF3D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r>
              <a:rPr lang="en-US" sz="14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Purchaser B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8F342F1-A3FF-0E0D-14EB-2B1D0884736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45065" y="4541091"/>
            <a:ext cx="640080" cy="518984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AA767FFB-8712-CF58-88F2-1ADDF2ADDA25}"/>
              </a:ext>
            </a:extLst>
          </p:cNvPr>
          <p:cNvSpPr/>
          <p:nvPr/>
        </p:nvSpPr>
        <p:spPr>
          <a:xfrm>
            <a:off x="10039525" y="4380428"/>
            <a:ext cx="1645920" cy="10949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3B7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endParaRPr lang="en-US" sz="140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r>
              <a:rPr lang="en-US" sz="14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Purchaser C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C908E086-9B37-80B2-4136-83F3411D83A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2445" y="4541091"/>
            <a:ext cx="640080" cy="518984"/>
          </a:xfrm>
          <a:prstGeom prst="rect">
            <a:avLst/>
          </a:prstGeom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F2171BFF-51AD-6F85-495D-65B4494FEE35}"/>
              </a:ext>
            </a:extLst>
          </p:cNvPr>
          <p:cNvSpPr/>
          <p:nvPr/>
        </p:nvSpPr>
        <p:spPr>
          <a:xfrm>
            <a:off x="6244765" y="3128752"/>
            <a:ext cx="1645920" cy="9571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83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500 bottles at $1.00 per bottle ($.01 per pill)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93FF494B-9D30-ADB0-A3D4-643ABAC5215D}"/>
              </a:ext>
            </a:extLst>
          </p:cNvPr>
          <p:cNvSpPr/>
          <p:nvPr/>
        </p:nvSpPr>
        <p:spPr>
          <a:xfrm>
            <a:off x="8142145" y="3128752"/>
            <a:ext cx="1645920" cy="957124"/>
          </a:xfrm>
          <a:prstGeom prst="roundRect">
            <a:avLst/>
          </a:prstGeom>
          <a:solidFill>
            <a:srgbClr val="FDF3D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1000 bottles at $.90 per bottle ($.009 per pill)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F32CCB5-02A0-A4EF-3F73-6F6460B33812}"/>
              </a:ext>
            </a:extLst>
          </p:cNvPr>
          <p:cNvSpPr/>
          <p:nvPr/>
        </p:nvSpPr>
        <p:spPr>
          <a:xfrm>
            <a:off x="10039525" y="1968844"/>
            <a:ext cx="1645920" cy="211703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 Quarter 2, Purchaser C buys an interchangeable product from Manufacturer Y at the same $.008 per pill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AFAD77E-61FE-842D-CF87-F392BEF69A9C}"/>
              </a:ext>
            </a:extLst>
          </p:cNvPr>
          <p:cNvCxnSpPr>
            <a:cxnSpLocks/>
            <a:endCxn id="34" idx="0"/>
          </p:cNvCxnSpPr>
          <p:nvPr/>
        </p:nvCxnSpPr>
        <p:spPr>
          <a:xfrm>
            <a:off x="7992882" y="2886072"/>
            <a:ext cx="972223" cy="24268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DABD67C-2BA5-50AD-6E1F-7ABA411038F2}"/>
              </a:ext>
            </a:extLst>
          </p:cNvPr>
          <p:cNvCxnSpPr>
            <a:cxnSpLocks/>
            <a:stCxn id="34" idx="2"/>
            <a:endCxn id="29" idx="0"/>
          </p:cNvCxnSpPr>
          <p:nvPr/>
        </p:nvCxnSpPr>
        <p:spPr>
          <a:xfrm>
            <a:off x="8965105" y="4085876"/>
            <a:ext cx="0" cy="29455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88F3EB9-5061-B3CF-BD7E-8B864B546987}"/>
              </a:ext>
            </a:extLst>
          </p:cNvPr>
          <p:cNvCxnSpPr>
            <a:cxnSpLocks/>
            <a:stCxn id="33" idx="2"/>
            <a:endCxn id="25" idx="0"/>
          </p:cNvCxnSpPr>
          <p:nvPr/>
        </p:nvCxnSpPr>
        <p:spPr>
          <a:xfrm>
            <a:off x="7067725" y="4085876"/>
            <a:ext cx="0" cy="294552"/>
          </a:xfrm>
          <a:prstGeom prst="straightConnector1">
            <a:avLst/>
          </a:prstGeom>
          <a:ln w="38100">
            <a:solidFill>
              <a:srgbClr val="0083B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D950C48-7852-D002-271A-F6FBAF4F7915}"/>
              </a:ext>
            </a:extLst>
          </p:cNvPr>
          <p:cNvCxnSpPr>
            <a:cxnSpLocks/>
            <a:stCxn id="35" idx="2"/>
            <a:endCxn id="31" idx="0"/>
          </p:cNvCxnSpPr>
          <p:nvPr/>
        </p:nvCxnSpPr>
        <p:spPr>
          <a:xfrm>
            <a:off x="10862485" y="4085875"/>
            <a:ext cx="0" cy="294553"/>
          </a:xfrm>
          <a:prstGeom prst="straightConnector1">
            <a:avLst/>
          </a:prstGeom>
          <a:ln w="38100">
            <a:solidFill>
              <a:srgbClr val="13B74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Content Placeholder 4">
            <a:extLst>
              <a:ext uri="{FF2B5EF4-FFF2-40B4-BE49-F238E27FC236}">
                <a16:creationId xmlns:a16="http://schemas.microsoft.com/office/drawing/2014/main" id="{09AED28C-2FDB-4BD7-FD67-267413D82683}"/>
              </a:ext>
            </a:extLst>
          </p:cNvPr>
          <p:cNvSpPr txBox="1">
            <a:spLocks/>
          </p:cNvSpPr>
          <p:nvPr/>
        </p:nvSpPr>
        <p:spPr>
          <a:xfrm>
            <a:off x="6196751" y="5678704"/>
            <a:ext cx="5518434" cy="5654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 quarter 2, Purchaser C ended its contract with the manufacturer. </a:t>
            </a:r>
            <a:r>
              <a:rPr lang="en-US" sz="1600" b="1">
                <a:solidFill>
                  <a:srgbClr val="FF770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Quarter 2 AMP: $.933 per 100 units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B47419C7-9C07-79BF-B975-3D87460D313F}"/>
              </a:ext>
            </a:extLst>
          </p:cNvPr>
          <p:cNvSpPr/>
          <p:nvPr/>
        </p:nvSpPr>
        <p:spPr>
          <a:xfrm>
            <a:off x="6196749" y="1304002"/>
            <a:ext cx="5518435" cy="40794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Quarter 2</a:t>
            </a:r>
          </a:p>
        </p:txBody>
      </p:sp>
      <p:sp>
        <p:nvSpPr>
          <p:cNvPr id="42" name="Content Placeholder 4">
            <a:extLst>
              <a:ext uri="{FF2B5EF4-FFF2-40B4-BE49-F238E27FC236}">
                <a16:creationId xmlns:a16="http://schemas.microsoft.com/office/drawing/2014/main" id="{51950137-324B-B05A-4E33-051DAE758205}"/>
              </a:ext>
            </a:extLst>
          </p:cNvPr>
          <p:cNvSpPr txBox="1">
            <a:spLocks/>
          </p:cNvSpPr>
          <p:nvPr/>
        </p:nvSpPr>
        <p:spPr>
          <a:xfrm>
            <a:off x="6244765" y="6209691"/>
            <a:ext cx="5392162" cy="5654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C0000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Change in AMP: +8.9%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65FC182-7DD6-FD60-739A-AE4FC7C65509}"/>
              </a:ext>
            </a:extLst>
          </p:cNvPr>
          <p:cNvCxnSpPr>
            <a:cxnSpLocks/>
            <a:endCxn id="33" idx="0"/>
          </p:cNvCxnSpPr>
          <p:nvPr/>
        </p:nvCxnSpPr>
        <p:spPr>
          <a:xfrm flipH="1">
            <a:off x="7067725" y="2886072"/>
            <a:ext cx="925157" cy="242680"/>
          </a:xfrm>
          <a:prstGeom prst="line">
            <a:avLst/>
          </a:prstGeom>
          <a:ln w="38100">
            <a:solidFill>
              <a:srgbClr val="0083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D7FFC06-F0B7-00A6-3764-C08A082AEC92}"/>
              </a:ext>
            </a:extLst>
          </p:cNvPr>
          <p:cNvCxnSpPr>
            <a:cxnSpLocks/>
          </p:cNvCxnSpPr>
          <p:nvPr/>
        </p:nvCxnSpPr>
        <p:spPr>
          <a:xfrm>
            <a:off x="9915412" y="1968844"/>
            <a:ext cx="0" cy="356571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5" name="Picture 44" descr="Logo, company name&#10;&#10;Description automatically generated">
            <a:extLst>
              <a:ext uri="{FF2B5EF4-FFF2-40B4-BE49-F238E27FC236}">
                <a16:creationId xmlns:a16="http://schemas.microsoft.com/office/drawing/2014/main" id="{F5CC0A02-BE7F-6D6E-4B78-0F543E58D5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6246" y="225776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7BE7BD-9DD5-A677-0643-F6B5A9C54C23}"/>
              </a:ext>
            </a:extLst>
          </p:cNvPr>
          <p:cNvSpPr txBox="1"/>
          <p:nvPr/>
        </p:nvSpPr>
        <p:spPr>
          <a:xfrm>
            <a:off x="838199" y="5897876"/>
            <a:ext cx="91387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*Assumes a paragraph IV certification has occurred between 4 &amp; 5 years, triggering a 30-month stay that begins at 5 years</a:t>
            </a:r>
          </a:p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** CMS may delay negotiations for certain biologics with pending biosimilars for up to two years, upon the biosimilar manufacturer’s request, provided that the biosimilar can demonstrate that there’s a high likelihood of marketing in that timeframe. </a:t>
            </a:r>
          </a:p>
          <a:p>
            <a:endParaRPr lang="en-US" sz="1200" dirty="0">
              <a:solidFill>
                <a:srgbClr val="595959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B6565D9-762D-D87A-1FB2-8F83DE5BB7C9}"/>
              </a:ext>
            </a:extLst>
          </p:cNvPr>
          <p:cNvSpPr/>
          <p:nvPr/>
        </p:nvSpPr>
        <p:spPr>
          <a:xfrm>
            <a:off x="1158548" y="4246459"/>
            <a:ext cx="1126042" cy="1253705"/>
          </a:xfrm>
          <a:prstGeom prst="roundRect">
            <a:avLst/>
          </a:prstGeom>
          <a:ln w="19050">
            <a:solidFill>
              <a:srgbClr val="74BC1F"/>
            </a:solidFill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0 years = Reference product licensed by the FDA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EC8A49D-8942-D149-6B3D-2DB7AEFCE56C}"/>
              </a:ext>
            </a:extLst>
          </p:cNvPr>
          <p:cNvSpPr/>
          <p:nvPr/>
        </p:nvSpPr>
        <p:spPr>
          <a:xfrm>
            <a:off x="1665536" y="999713"/>
            <a:ext cx="1393576" cy="1264683"/>
          </a:xfrm>
          <a:prstGeom prst="roundRect">
            <a:avLst/>
          </a:prstGeom>
          <a:ln w="19050">
            <a:solidFill>
              <a:srgbClr val="00B0F0"/>
            </a:solidFill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4 years = The earliest date a paragraph IV certification can occur for New Chemical Entities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4929D2F-AE9B-E99E-2727-24C250CDD608}"/>
              </a:ext>
            </a:extLst>
          </p:cNvPr>
          <p:cNvSpPr/>
          <p:nvPr/>
        </p:nvSpPr>
        <p:spPr>
          <a:xfrm>
            <a:off x="6087110" y="4258649"/>
            <a:ext cx="1585042" cy="1241515"/>
          </a:xfrm>
          <a:prstGeom prst="roundRect">
            <a:avLst/>
          </a:prstGeom>
          <a:ln w="19050">
            <a:solidFill>
              <a:srgbClr val="74BC1F"/>
            </a:solidFill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None/>
            </a:pPr>
            <a:r>
              <a:rPr lang="en-US" sz="1200" b="1" i="0" kern="1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11 years = Reference biologic is eligible for drug price negotiation**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3E66FFC-8004-2BDA-C997-332A7CEFE4F4}"/>
              </a:ext>
            </a:extLst>
          </p:cNvPr>
          <p:cNvSpPr/>
          <p:nvPr/>
        </p:nvSpPr>
        <p:spPr>
          <a:xfrm>
            <a:off x="7956104" y="999713"/>
            <a:ext cx="2020824" cy="1264683"/>
          </a:xfrm>
          <a:prstGeom prst="roundRect">
            <a:avLst/>
          </a:prstGeom>
          <a:ln w="19050">
            <a:solidFill>
              <a:srgbClr val="00B0F0"/>
            </a:solidFill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None/>
            </a:pPr>
            <a:r>
              <a:rPr lang="en-US" sz="1200" b="1" i="0" kern="1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12.5–14.5 years = Average time before a generic drug can launch (i.e., when all patents are resolved)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82A3AD2-9E5E-2566-DF98-3261603A6512}"/>
              </a:ext>
            </a:extLst>
          </p:cNvPr>
          <p:cNvSpPr/>
          <p:nvPr/>
        </p:nvSpPr>
        <p:spPr>
          <a:xfrm>
            <a:off x="9704831" y="4249859"/>
            <a:ext cx="1585042" cy="1250305"/>
          </a:xfrm>
          <a:prstGeom prst="roundRect">
            <a:avLst/>
          </a:prstGeom>
          <a:ln w="19050">
            <a:solidFill>
              <a:srgbClr val="74BC1F"/>
            </a:solidFill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None/>
            </a:pPr>
            <a:r>
              <a:rPr lang="en-US" sz="1200" b="1" i="0" kern="1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~18 years = Average of first biosimilar launch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2D1233-05D9-07A1-C45A-6BBE7C277F3D}"/>
              </a:ext>
            </a:extLst>
          </p:cNvPr>
          <p:cNvSpPr/>
          <p:nvPr/>
        </p:nvSpPr>
        <p:spPr>
          <a:xfrm>
            <a:off x="996477" y="2914210"/>
            <a:ext cx="548640" cy="682435"/>
          </a:xfrm>
          <a:prstGeom prst="rect">
            <a:avLst/>
          </a:prstGeom>
          <a:gradFill flip="none" rotWithShape="1"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1C7AA56B-0949-BB48-2880-547E38A0BC46}"/>
              </a:ext>
            </a:extLst>
          </p:cNvPr>
          <p:cNvSpPr/>
          <p:nvPr/>
        </p:nvSpPr>
        <p:spPr>
          <a:xfrm>
            <a:off x="10739221" y="2556186"/>
            <a:ext cx="1320290" cy="1395082"/>
          </a:xfrm>
          <a:prstGeom prst="rightArrow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BA4293B-73FF-01A6-1448-532C6663A06B}"/>
              </a:ext>
            </a:extLst>
          </p:cNvPr>
          <p:cNvCxnSpPr>
            <a:cxnSpLocks/>
            <a:endCxn id="3" idx="0"/>
          </p:cNvCxnSpPr>
          <p:nvPr/>
        </p:nvCxnSpPr>
        <p:spPr>
          <a:xfrm>
            <a:off x="956393" y="3594094"/>
            <a:ext cx="765176" cy="652365"/>
          </a:xfrm>
          <a:prstGeom prst="line">
            <a:avLst/>
          </a:prstGeom>
          <a:ln>
            <a:solidFill>
              <a:srgbClr val="74BC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947DB79-C653-2E18-0EA8-041F03310B76}"/>
              </a:ext>
            </a:extLst>
          </p:cNvPr>
          <p:cNvCxnSpPr>
            <a:cxnSpLocks/>
            <a:stCxn id="4" idx="2"/>
            <a:endCxn id="18" idx="0"/>
          </p:cNvCxnSpPr>
          <p:nvPr/>
        </p:nvCxnSpPr>
        <p:spPr>
          <a:xfrm>
            <a:off x="2362324" y="2264396"/>
            <a:ext cx="632366" cy="649814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80041A7-15FF-3FCE-4F70-B3FA53967B2E}"/>
              </a:ext>
            </a:extLst>
          </p:cNvPr>
          <p:cNvCxnSpPr>
            <a:cxnSpLocks/>
            <a:stCxn id="25" idx="2"/>
            <a:endCxn id="5" idx="0"/>
          </p:cNvCxnSpPr>
          <p:nvPr/>
        </p:nvCxnSpPr>
        <p:spPr>
          <a:xfrm flipH="1">
            <a:off x="6879631" y="3596645"/>
            <a:ext cx="137476" cy="662004"/>
          </a:xfrm>
          <a:prstGeom prst="line">
            <a:avLst/>
          </a:prstGeom>
          <a:ln>
            <a:solidFill>
              <a:srgbClr val="74BC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EADC9BB-F24B-E359-60C0-CCAA5924549D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10497352" y="3590539"/>
            <a:ext cx="556273" cy="659320"/>
          </a:xfrm>
          <a:prstGeom prst="line">
            <a:avLst/>
          </a:prstGeom>
          <a:ln>
            <a:solidFill>
              <a:srgbClr val="74BC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8364714-6E4C-53B7-90B7-78DA508C1462}"/>
              </a:ext>
            </a:extLst>
          </p:cNvPr>
          <p:cNvSpPr/>
          <p:nvPr/>
        </p:nvSpPr>
        <p:spPr>
          <a:xfrm>
            <a:off x="1571108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915ED2-F350-8BB6-6E63-491A86CF52F3}"/>
              </a:ext>
            </a:extLst>
          </p:cNvPr>
          <p:cNvSpPr/>
          <p:nvPr/>
        </p:nvSpPr>
        <p:spPr>
          <a:xfrm>
            <a:off x="428920" y="1004787"/>
            <a:ext cx="539496" cy="190195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2A19B5-0FB1-AC80-0C41-B692F4047580}"/>
              </a:ext>
            </a:extLst>
          </p:cNvPr>
          <p:cNvSpPr txBox="1"/>
          <p:nvPr/>
        </p:nvSpPr>
        <p:spPr>
          <a:xfrm rot="16200000">
            <a:off x="-232023" y="1771097"/>
            <a:ext cx="1912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Generics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6446B74-6E12-9566-4301-496D26CF0DEC}"/>
              </a:ext>
            </a:extLst>
          </p:cNvPr>
          <p:cNvSpPr/>
          <p:nvPr/>
        </p:nvSpPr>
        <p:spPr>
          <a:xfrm>
            <a:off x="2145739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BF0539-6EA4-3E08-A2FC-6B6B9CF7CA42}"/>
              </a:ext>
            </a:extLst>
          </p:cNvPr>
          <p:cNvSpPr/>
          <p:nvPr/>
        </p:nvSpPr>
        <p:spPr>
          <a:xfrm>
            <a:off x="2720370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194EC78-6D72-8D9F-2A97-F25BB651A5B1}"/>
              </a:ext>
            </a:extLst>
          </p:cNvPr>
          <p:cNvSpPr/>
          <p:nvPr/>
        </p:nvSpPr>
        <p:spPr>
          <a:xfrm>
            <a:off x="3295001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C4C245F-D295-025A-D37E-1AA68A6557AC}"/>
              </a:ext>
            </a:extLst>
          </p:cNvPr>
          <p:cNvSpPr/>
          <p:nvPr/>
        </p:nvSpPr>
        <p:spPr>
          <a:xfrm>
            <a:off x="3869632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A57A01F-3E0B-48A5-B24A-D869528AAE6F}"/>
              </a:ext>
            </a:extLst>
          </p:cNvPr>
          <p:cNvSpPr/>
          <p:nvPr/>
        </p:nvSpPr>
        <p:spPr>
          <a:xfrm>
            <a:off x="4444263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9CCD47E-95F4-DDF0-6CB5-0F44CBC5D47E}"/>
              </a:ext>
            </a:extLst>
          </p:cNvPr>
          <p:cNvSpPr/>
          <p:nvPr/>
        </p:nvSpPr>
        <p:spPr>
          <a:xfrm>
            <a:off x="5018894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BFEDA6F-1777-DDF5-99F8-32BC84FD9373}"/>
              </a:ext>
            </a:extLst>
          </p:cNvPr>
          <p:cNvSpPr/>
          <p:nvPr/>
        </p:nvSpPr>
        <p:spPr>
          <a:xfrm>
            <a:off x="5593525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68FA709-85D8-804D-B139-283DFA0EFECC}"/>
              </a:ext>
            </a:extLst>
          </p:cNvPr>
          <p:cNvSpPr/>
          <p:nvPr/>
        </p:nvSpPr>
        <p:spPr>
          <a:xfrm>
            <a:off x="6168156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0DBD10-D3E7-123F-44D5-7FC2636EB11A}"/>
              </a:ext>
            </a:extLst>
          </p:cNvPr>
          <p:cNvSpPr/>
          <p:nvPr/>
        </p:nvSpPr>
        <p:spPr>
          <a:xfrm>
            <a:off x="6742787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F2F3026-14AD-CCAA-BAD9-B7D852A5E8D8}"/>
              </a:ext>
            </a:extLst>
          </p:cNvPr>
          <p:cNvSpPr/>
          <p:nvPr/>
        </p:nvSpPr>
        <p:spPr>
          <a:xfrm>
            <a:off x="7317418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4123ECE-A425-4BFD-D7DC-322408E67607}"/>
              </a:ext>
            </a:extLst>
          </p:cNvPr>
          <p:cNvSpPr/>
          <p:nvPr/>
        </p:nvSpPr>
        <p:spPr>
          <a:xfrm>
            <a:off x="7892049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159B648-D59D-FB45-BB20-F3BC1A415B97}"/>
              </a:ext>
            </a:extLst>
          </p:cNvPr>
          <p:cNvSpPr/>
          <p:nvPr/>
        </p:nvSpPr>
        <p:spPr>
          <a:xfrm>
            <a:off x="8466680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051F5A-7F38-EA90-4B9F-41858044780C}"/>
              </a:ext>
            </a:extLst>
          </p:cNvPr>
          <p:cNvSpPr/>
          <p:nvPr/>
        </p:nvSpPr>
        <p:spPr>
          <a:xfrm>
            <a:off x="9041311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B0F509A-4F0D-773B-BD34-936FEB3FB291}"/>
              </a:ext>
            </a:extLst>
          </p:cNvPr>
          <p:cNvSpPr/>
          <p:nvPr/>
        </p:nvSpPr>
        <p:spPr>
          <a:xfrm>
            <a:off x="9615943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701225A-702F-98B9-5DCE-0068836AA601}"/>
              </a:ext>
            </a:extLst>
          </p:cNvPr>
          <p:cNvSpPr/>
          <p:nvPr/>
        </p:nvSpPr>
        <p:spPr>
          <a:xfrm>
            <a:off x="10190581" y="2914210"/>
            <a:ext cx="548640" cy="682435"/>
          </a:xfrm>
          <a:prstGeom prst="rect">
            <a:avLst/>
          </a:prstGeom>
          <a:gradFill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4D28B2B-0885-FA33-9810-36CB141B31D7}"/>
              </a:ext>
            </a:extLst>
          </p:cNvPr>
          <p:cNvSpPr/>
          <p:nvPr/>
        </p:nvSpPr>
        <p:spPr>
          <a:xfrm>
            <a:off x="10779305" y="2914210"/>
            <a:ext cx="548640" cy="682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DE39FEC-269B-EF67-B736-C221F7C8F2D8}"/>
              </a:ext>
            </a:extLst>
          </p:cNvPr>
          <p:cNvSpPr/>
          <p:nvPr/>
        </p:nvSpPr>
        <p:spPr>
          <a:xfrm>
            <a:off x="3232516" y="999713"/>
            <a:ext cx="1393576" cy="1264683"/>
          </a:xfrm>
          <a:prstGeom prst="roundRect">
            <a:avLst/>
          </a:prstGeom>
          <a:ln w="19050">
            <a:solidFill>
              <a:srgbClr val="00B0F0"/>
            </a:solidFill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5 years = When the 30-month stay begins if a paragraph IV certification has occurred 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9BB9B6C-56AE-9312-56EB-57E793FB17C0}"/>
              </a:ext>
            </a:extLst>
          </p:cNvPr>
          <p:cNvCxnSpPr>
            <a:cxnSpLocks/>
            <a:stCxn id="33" idx="2"/>
            <a:endCxn id="19" idx="0"/>
          </p:cNvCxnSpPr>
          <p:nvPr/>
        </p:nvCxnSpPr>
        <p:spPr>
          <a:xfrm flipH="1">
            <a:off x="3569321" y="2264396"/>
            <a:ext cx="359983" cy="649814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AB4280C8-51DB-1D6C-3471-73DA8DD8F2BA}"/>
              </a:ext>
            </a:extLst>
          </p:cNvPr>
          <p:cNvSpPr/>
          <p:nvPr/>
        </p:nvSpPr>
        <p:spPr>
          <a:xfrm>
            <a:off x="4778255" y="999713"/>
            <a:ext cx="1393576" cy="1264683"/>
          </a:xfrm>
          <a:prstGeom prst="roundRect">
            <a:avLst/>
          </a:prstGeom>
          <a:ln w="19050">
            <a:solidFill>
              <a:srgbClr val="00B0F0"/>
            </a:solidFill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7 years = IRA date for which a brand drug is eligible for drug price negotiation 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C18BC1B-57B3-225F-B809-00A061DA4C88}"/>
              </a:ext>
            </a:extLst>
          </p:cNvPr>
          <p:cNvCxnSpPr>
            <a:cxnSpLocks/>
            <a:stCxn id="35" idx="2"/>
            <a:endCxn id="21" idx="0"/>
          </p:cNvCxnSpPr>
          <p:nvPr/>
        </p:nvCxnSpPr>
        <p:spPr>
          <a:xfrm flipH="1">
            <a:off x="4718583" y="2264396"/>
            <a:ext cx="756460" cy="649814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A029A5B6-4A0F-756F-978F-32400C072266}"/>
              </a:ext>
            </a:extLst>
          </p:cNvPr>
          <p:cNvSpPr/>
          <p:nvPr/>
        </p:nvSpPr>
        <p:spPr>
          <a:xfrm>
            <a:off x="6366138" y="999713"/>
            <a:ext cx="1393576" cy="1264683"/>
          </a:xfrm>
          <a:prstGeom prst="roundRect">
            <a:avLst/>
          </a:prstGeom>
          <a:ln w="19050">
            <a:solidFill>
              <a:srgbClr val="00B0F0"/>
            </a:solidFill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7.5 years = Earliest date that a generic drug can receive FDA approval* 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7144BA7-E998-C470-0339-45CE531F36B1}"/>
              </a:ext>
            </a:extLst>
          </p:cNvPr>
          <p:cNvCxnSpPr>
            <a:cxnSpLocks/>
            <a:stCxn id="37" idx="2"/>
            <a:endCxn id="21" idx="0"/>
          </p:cNvCxnSpPr>
          <p:nvPr/>
        </p:nvCxnSpPr>
        <p:spPr>
          <a:xfrm flipH="1">
            <a:off x="4718583" y="2264396"/>
            <a:ext cx="2344343" cy="649814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Left Bracket 38">
            <a:extLst>
              <a:ext uri="{FF2B5EF4-FFF2-40B4-BE49-F238E27FC236}">
                <a16:creationId xmlns:a16="http://schemas.microsoft.com/office/drawing/2014/main" id="{ED53DABC-E105-4627-3674-8F766A4233C0}"/>
              </a:ext>
            </a:extLst>
          </p:cNvPr>
          <p:cNvSpPr/>
          <p:nvPr/>
        </p:nvSpPr>
        <p:spPr>
          <a:xfrm rot="5400000">
            <a:off x="8105610" y="2287906"/>
            <a:ext cx="112433" cy="1140178"/>
          </a:xfrm>
          <a:prstGeom prst="leftBracke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096E286-44E0-43EA-0DBB-C4E08E5E0F98}"/>
              </a:ext>
            </a:extLst>
          </p:cNvPr>
          <p:cNvCxnSpPr>
            <a:cxnSpLocks/>
            <a:stCxn id="39" idx="1"/>
            <a:endCxn id="6" idx="2"/>
          </p:cNvCxnSpPr>
          <p:nvPr/>
        </p:nvCxnSpPr>
        <p:spPr>
          <a:xfrm flipV="1">
            <a:off x="8161827" y="2264396"/>
            <a:ext cx="804689" cy="537383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34DD3838-BA7E-AB10-16CB-0B71BB29C9AF}"/>
              </a:ext>
            </a:extLst>
          </p:cNvPr>
          <p:cNvSpPr/>
          <p:nvPr/>
        </p:nvSpPr>
        <p:spPr>
          <a:xfrm>
            <a:off x="424348" y="2914210"/>
            <a:ext cx="548640" cy="682435"/>
          </a:xfrm>
          <a:prstGeom prst="rect">
            <a:avLst/>
          </a:prstGeom>
          <a:gradFill flip="none" rotWithShape="1">
            <a:gsLst>
              <a:gs pos="0">
                <a:srgbClr val="74BC1F"/>
              </a:gs>
              <a:gs pos="100000">
                <a:srgbClr val="00B0F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657EC7F-24EE-914D-1C42-508CF53CE3EE}"/>
              </a:ext>
            </a:extLst>
          </p:cNvPr>
          <p:cNvSpPr/>
          <p:nvPr/>
        </p:nvSpPr>
        <p:spPr>
          <a:xfrm>
            <a:off x="428920" y="3597758"/>
            <a:ext cx="539496" cy="1902406"/>
          </a:xfrm>
          <a:prstGeom prst="rect">
            <a:avLst/>
          </a:prstGeom>
          <a:noFill/>
          <a:ln>
            <a:solidFill>
              <a:srgbClr val="74BC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3" name="Left Bracket 42">
            <a:extLst>
              <a:ext uri="{FF2B5EF4-FFF2-40B4-BE49-F238E27FC236}">
                <a16:creationId xmlns:a16="http://schemas.microsoft.com/office/drawing/2014/main" id="{31232D49-93D6-9A58-C81A-7DF9E55B1780}"/>
              </a:ext>
            </a:extLst>
          </p:cNvPr>
          <p:cNvSpPr/>
          <p:nvPr/>
        </p:nvSpPr>
        <p:spPr>
          <a:xfrm rot="16200000">
            <a:off x="2930137" y="2507160"/>
            <a:ext cx="105032" cy="2271796"/>
          </a:xfrm>
          <a:prstGeom prst="leftBracket">
            <a:avLst/>
          </a:prstGeom>
          <a:ln>
            <a:solidFill>
              <a:srgbClr val="74BC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7FC401CD-AF64-09F6-C725-3BEE3675B03F}"/>
              </a:ext>
            </a:extLst>
          </p:cNvPr>
          <p:cNvSpPr/>
          <p:nvPr/>
        </p:nvSpPr>
        <p:spPr>
          <a:xfrm>
            <a:off x="2500873" y="4246460"/>
            <a:ext cx="1467598" cy="1253704"/>
          </a:xfrm>
          <a:prstGeom prst="roundRect">
            <a:avLst/>
          </a:prstGeom>
          <a:ln w="19050">
            <a:solidFill>
              <a:srgbClr val="74BC1F"/>
            </a:solidFill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2–6 years = $100–$300 million biosimilar development decision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D98F194-3CA7-08A0-A44A-0E84269AF57D}"/>
              </a:ext>
            </a:extLst>
          </p:cNvPr>
          <p:cNvCxnSpPr>
            <a:cxnSpLocks/>
            <a:stCxn id="43" idx="1"/>
            <a:endCxn id="44" idx="0"/>
          </p:cNvCxnSpPr>
          <p:nvPr/>
        </p:nvCxnSpPr>
        <p:spPr>
          <a:xfrm>
            <a:off x="2982653" y="3695574"/>
            <a:ext cx="252019" cy="550886"/>
          </a:xfrm>
          <a:prstGeom prst="line">
            <a:avLst/>
          </a:prstGeom>
          <a:ln>
            <a:solidFill>
              <a:srgbClr val="74BC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Left Bracket 45">
            <a:extLst>
              <a:ext uri="{FF2B5EF4-FFF2-40B4-BE49-F238E27FC236}">
                <a16:creationId xmlns:a16="http://schemas.microsoft.com/office/drawing/2014/main" id="{9B90EE8C-CC94-ACFF-2113-3482B0DD8490}"/>
              </a:ext>
            </a:extLst>
          </p:cNvPr>
          <p:cNvSpPr/>
          <p:nvPr/>
        </p:nvSpPr>
        <p:spPr>
          <a:xfrm rot="16200000">
            <a:off x="4997446" y="2812554"/>
            <a:ext cx="105031" cy="1661003"/>
          </a:xfrm>
          <a:prstGeom prst="leftBracket">
            <a:avLst/>
          </a:prstGeom>
          <a:ln>
            <a:solidFill>
              <a:srgbClr val="74BC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AE7413A3-A061-5769-C407-242468AF4F73}"/>
              </a:ext>
            </a:extLst>
          </p:cNvPr>
          <p:cNvSpPr/>
          <p:nvPr/>
        </p:nvSpPr>
        <p:spPr>
          <a:xfrm>
            <a:off x="4307793" y="4246460"/>
            <a:ext cx="1479820" cy="1253704"/>
          </a:xfrm>
          <a:prstGeom prst="roundRect">
            <a:avLst/>
          </a:prstGeom>
          <a:ln w="19050">
            <a:solidFill>
              <a:srgbClr val="74BC1F"/>
            </a:solidFill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6–9 years = Timeline from analytical characterization to licensure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5A585B7-0A54-97F9-86E8-B7331564E264}"/>
              </a:ext>
            </a:extLst>
          </p:cNvPr>
          <p:cNvCxnSpPr>
            <a:cxnSpLocks/>
            <a:stCxn id="46" idx="1"/>
            <a:endCxn id="47" idx="0"/>
          </p:cNvCxnSpPr>
          <p:nvPr/>
        </p:nvCxnSpPr>
        <p:spPr>
          <a:xfrm flipH="1">
            <a:off x="5047703" y="3695571"/>
            <a:ext cx="2259" cy="550889"/>
          </a:xfrm>
          <a:prstGeom prst="line">
            <a:avLst/>
          </a:prstGeom>
          <a:ln>
            <a:solidFill>
              <a:srgbClr val="74BC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7C31A792-CEDC-6A99-2CE7-2785E796ED2F}"/>
              </a:ext>
            </a:extLst>
          </p:cNvPr>
          <p:cNvSpPr/>
          <p:nvPr/>
        </p:nvSpPr>
        <p:spPr>
          <a:xfrm>
            <a:off x="7815549" y="4258649"/>
            <a:ext cx="1585042" cy="1241515"/>
          </a:xfrm>
          <a:prstGeom prst="roundRect">
            <a:avLst/>
          </a:prstGeom>
          <a:ln w="19050">
            <a:solidFill>
              <a:srgbClr val="74BC1F"/>
            </a:solidFill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None/>
            </a:pPr>
            <a:r>
              <a:rPr lang="en-US" sz="1200" b="0" i="0" kern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12 years = Earliest date that a biosimilar can receive FDA licensure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B7B1B70-63B7-F50C-CFAF-30528BDE6C51}"/>
              </a:ext>
            </a:extLst>
          </p:cNvPr>
          <p:cNvCxnSpPr>
            <a:cxnSpLocks/>
            <a:stCxn id="26" idx="2"/>
            <a:endCxn id="49" idx="0"/>
          </p:cNvCxnSpPr>
          <p:nvPr/>
        </p:nvCxnSpPr>
        <p:spPr>
          <a:xfrm>
            <a:off x="7591738" y="3596645"/>
            <a:ext cx="1016332" cy="662004"/>
          </a:xfrm>
          <a:prstGeom prst="line">
            <a:avLst/>
          </a:prstGeom>
          <a:ln>
            <a:solidFill>
              <a:srgbClr val="74BC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D120B6AC-48AF-F284-726E-0E5259F736C1}"/>
              </a:ext>
            </a:extLst>
          </p:cNvPr>
          <p:cNvSpPr txBox="1"/>
          <p:nvPr/>
        </p:nvSpPr>
        <p:spPr>
          <a:xfrm>
            <a:off x="10173318" y="1116145"/>
            <a:ext cx="1783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Generics chart adapted from Kesselheim et al: </a:t>
            </a:r>
            <a:r>
              <a:rPr lang="en-US" sz="1000">
                <a:solidFill>
                  <a:srgbClr val="25408F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https://www.ncbi.nlm.nih.gov/pmc/articles/PMC8504843/figure/cts13046-fig-0001/</a:t>
            </a:r>
            <a:r>
              <a:rPr lang="en-US" sz="1000">
                <a:solidFill>
                  <a:srgbClr val="25408F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34470F6-6E91-AB0C-DCD2-7C263EB6358E}"/>
              </a:ext>
            </a:extLst>
          </p:cNvPr>
          <p:cNvSpPr txBox="1"/>
          <p:nvPr/>
        </p:nvSpPr>
        <p:spPr>
          <a:xfrm>
            <a:off x="474015" y="3862344"/>
            <a:ext cx="461665" cy="130813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Biosimilars</a:t>
            </a: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520C346E-FD16-8F3B-E9DB-B73DA95233C2}"/>
              </a:ext>
            </a:extLst>
          </p:cNvPr>
          <p:cNvSpPr txBox="1">
            <a:spLocks/>
          </p:cNvSpPr>
          <p:nvPr/>
        </p:nvSpPr>
        <p:spPr>
          <a:xfrm>
            <a:off x="838200" y="365124"/>
            <a:ext cx="10649646" cy="1266931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IRA Timeline Harms Generic &amp; Biosimilar Competition</a:t>
            </a:r>
          </a:p>
        </p:txBody>
      </p:sp>
      <p:pic>
        <p:nvPicPr>
          <p:cNvPr id="54" name="Picture 53" descr="Logo, company name&#10;&#10;Description automatically generated">
            <a:extLst>
              <a:ext uri="{FF2B5EF4-FFF2-40B4-BE49-F238E27FC236}">
                <a16:creationId xmlns:a16="http://schemas.microsoft.com/office/drawing/2014/main" id="{24565CF7-7BB6-30FB-B94A-A94F40226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30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B5681-945A-6B95-7ACE-DB397840B3B7}"/>
              </a:ext>
            </a:extLst>
          </p:cNvPr>
          <p:cNvSpPr txBox="1">
            <a:spLocks/>
          </p:cNvSpPr>
          <p:nvPr/>
        </p:nvSpPr>
        <p:spPr>
          <a:xfrm>
            <a:off x="838199" y="401677"/>
            <a:ext cx="10649647" cy="1051081"/>
          </a:xfrm>
          <a:prstGeom prst="rect">
            <a:avLst/>
          </a:prstGeom>
        </p:spPr>
        <p:txBody>
          <a:bodyPr lIns="91440" tIns="45720" rIns="91440" bIns="45720" anchor="t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3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Entresto: Competition Beats Price Controls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latin typeface="Roboto Medium"/>
                <a:ea typeface="Roboto Medium"/>
                <a:cs typeface="Roboto Medium"/>
              </a:rPr>
              <a:t>Generic competition for Entresto Resulted in More Patients Receiving Drug, Decrease in Average Cost Per Prescription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47A98C-4905-DCC8-D7B6-3D91F1690D7F}"/>
              </a:ext>
            </a:extLst>
          </p:cNvPr>
          <p:cNvSpPr txBox="1"/>
          <p:nvPr/>
        </p:nvSpPr>
        <p:spPr>
          <a:xfrm>
            <a:off x="838199" y="6176962"/>
            <a:ext cx="72300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AAM Analysis of IQVIA National Prescription Audit &amp; National Sales Perspective, May 2026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D7A8617-1883-2A85-AFA8-9D97875C2B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7108178"/>
              </p:ext>
            </p:extLst>
          </p:nvPr>
        </p:nvGraphicFramePr>
        <p:xfrm>
          <a:off x="457200" y="1800766"/>
          <a:ext cx="5410200" cy="3719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748B86FE-373B-BF84-1208-B7B8B9709D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1235035"/>
              </p:ext>
            </p:extLst>
          </p:nvPr>
        </p:nvGraphicFramePr>
        <p:xfrm>
          <a:off x="6324600" y="1800766"/>
          <a:ext cx="5410200" cy="3719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67205E4F-07F5-CD66-4B12-62D362F177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92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E1FBE-DE1B-6083-F0C3-676B3C7E282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7628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1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Approval Time (Months) by Cohort of Receipt</a:t>
            </a:r>
            <a:endParaRPr lang="en-US" sz="2200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78420A-4987-16F8-63C0-C772E7FF66DC}"/>
              </a:ext>
            </a:extLst>
          </p:cNvPr>
          <p:cNvSpPr txBox="1"/>
          <p:nvPr/>
        </p:nvSpPr>
        <p:spPr>
          <a:xfrm>
            <a:off x="838200" y="6207943"/>
            <a:ext cx="67484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Darby Kozak (April 2025), Working Together to Increase Access to Generic Drugs, Accessible at </a:t>
            </a:r>
            <a:r>
              <a:rPr lang="en-US" sz="1200" dirty="0">
                <a:solidFill>
                  <a:srgbClr val="25408F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https://sbiaevents.com/gdf2025/</a:t>
            </a:r>
            <a:endParaRPr lang="en-US" sz="1200" dirty="0">
              <a:solidFill>
                <a:srgbClr val="25408F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6455711-7F72-7F09-8250-8DB9623C8E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8396823"/>
              </p:ext>
            </p:extLst>
          </p:nvPr>
        </p:nvGraphicFramePr>
        <p:xfrm>
          <a:off x="838200" y="1293761"/>
          <a:ext cx="10649646" cy="4699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CE61B6-025F-C7D1-5D6E-F65C0D4C8F1E}"/>
              </a:ext>
            </a:extLst>
          </p:cNvPr>
          <p:cNvCxnSpPr>
            <a:cxnSpLocks/>
          </p:cNvCxnSpPr>
          <p:nvPr/>
        </p:nvCxnSpPr>
        <p:spPr>
          <a:xfrm>
            <a:off x="5090928" y="1440873"/>
            <a:ext cx="0" cy="3849624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666B367-51A9-449B-B594-EDA4A0846484}"/>
              </a:ext>
            </a:extLst>
          </p:cNvPr>
          <p:cNvCxnSpPr>
            <a:cxnSpLocks/>
          </p:cNvCxnSpPr>
          <p:nvPr/>
        </p:nvCxnSpPr>
        <p:spPr>
          <a:xfrm>
            <a:off x="10449282" y="1448768"/>
            <a:ext cx="0" cy="3849624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A4DD7E5-F62E-2D00-2C88-6C26AE1115C1}"/>
              </a:ext>
            </a:extLst>
          </p:cNvPr>
          <p:cNvSpPr txBox="1"/>
          <p:nvPr/>
        </p:nvSpPr>
        <p:spPr>
          <a:xfrm>
            <a:off x="2903702" y="1567503"/>
            <a:ext cx="857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GDUFA 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0794A2-9020-D756-BD32-9CBFD036C92A}"/>
              </a:ext>
            </a:extLst>
          </p:cNvPr>
          <p:cNvSpPr txBox="1"/>
          <p:nvPr/>
        </p:nvSpPr>
        <p:spPr>
          <a:xfrm>
            <a:off x="7307360" y="1567503"/>
            <a:ext cx="910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GDUFA II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E6F189-6DCC-914F-C88F-020AB6D09BD9}"/>
              </a:ext>
            </a:extLst>
          </p:cNvPr>
          <p:cNvSpPr txBox="1"/>
          <p:nvPr/>
        </p:nvSpPr>
        <p:spPr>
          <a:xfrm>
            <a:off x="10430700" y="1567503"/>
            <a:ext cx="963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GDUFA III</a:t>
            </a: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29234FE0-6605-E162-2FDD-5EE3DB25A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00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68ED4-3295-D3CF-F875-1FFFFF1FBA9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7628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100" b="1" dirty="0">
                <a:latin typeface="Roboto Black"/>
                <a:ea typeface="Roboto Black"/>
                <a:cs typeface="Roboto Black"/>
              </a:rPr>
              <a:t>FDA Has Approved 88 Biosimilars Since 2015</a:t>
            </a:r>
            <a:endParaRPr lang="en-US" sz="2200" dirty="0">
              <a:latin typeface="Roboto Black"/>
              <a:ea typeface="Roboto Black"/>
              <a:cs typeface="Roboto Black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2B82A70-3F96-F3E3-564D-7B2823E2CE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3313148"/>
              </p:ext>
            </p:extLst>
          </p:nvPr>
        </p:nvGraphicFramePr>
        <p:xfrm>
          <a:off x="838199" y="1082570"/>
          <a:ext cx="10515599" cy="465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80290E4-5FD4-7E88-58D3-D8E273E6D6DB}"/>
              </a:ext>
            </a:extLst>
          </p:cNvPr>
          <p:cNvSpPr txBox="1"/>
          <p:nvPr/>
        </p:nvSpPr>
        <p:spPr>
          <a:xfrm>
            <a:off x="838200" y="6215876"/>
            <a:ext cx="71683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National Prescription Audit, December 2025; IQVIA Institute, June 2026.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45EE0FA-1370-DDAC-19B5-EC67521C90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694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2A9C5-5D7A-5FCF-AE27-526B1AB16FF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67555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Biosimilars Generated $81.6B in Savings Since 2016</a:t>
            </a:r>
            <a:endParaRPr lang="en-US" sz="2800" b="1" dirty="0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0E0B8E-33FB-7EE3-D214-2047B556ABC2}"/>
              </a:ext>
            </a:extLst>
          </p:cNvPr>
          <p:cNvSpPr txBox="1"/>
          <p:nvPr/>
        </p:nvSpPr>
        <p:spPr>
          <a:xfrm>
            <a:off x="838200" y="6215876"/>
            <a:ext cx="71683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National Prescription Audit, December 2025; IQVIA Institute, June 2026.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1CFDCE7-1DF1-0D60-C323-36E5F7F4D9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65111"/>
              </p:ext>
            </p:extLst>
          </p:nvPr>
        </p:nvGraphicFramePr>
        <p:xfrm>
          <a:off x="838199" y="1040675"/>
          <a:ext cx="10515599" cy="4769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84FF3863-3F7B-C8C6-3B86-88EB6E8F0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5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DA04A-6B60-2C30-D6B7-A3EBD9C1C73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62569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Biosimilars: Now a Core Element of Patient Care</a:t>
            </a:r>
            <a:endParaRPr lang="en-US" sz="2200" dirty="0">
              <a:latin typeface="Roboto Black"/>
              <a:ea typeface="Roboto Black"/>
              <a:cs typeface="Roboto Black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7CB52A-535C-B580-9898-54553C147466}"/>
              </a:ext>
            </a:extLst>
          </p:cNvPr>
          <p:cNvSpPr txBox="1"/>
          <p:nvPr/>
        </p:nvSpPr>
        <p:spPr>
          <a:xfrm>
            <a:off x="838200" y="6218332"/>
            <a:ext cx="67164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analysis of defined daily dose information and product volume.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29A30A0-DB40-D410-C665-8BA3922524D9}"/>
              </a:ext>
            </a:extLst>
          </p:cNvPr>
          <p:cNvSpPr/>
          <p:nvPr/>
        </p:nvSpPr>
        <p:spPr>
          <a:xfrm>
            <a:off x="6499524" y="2030299"/>
            <a:ext cx="3289300" cy="3474720"/>
          </a:xfrm>
          <a:prstGeom prst="roundRect">
            <a:avLst/>
          </a:prstGeom>
          <a:solidFill>
            <a:srgbClr val="35C0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FC35E57-AA04-08E9-BEBF-F98401686751}"/>
              </a:ext>
            </a:extLst>
          </p:cNvPr>
          <p:cNvSpPr/>
          <p:nvPr/>
        </p:nvSpPr>
        <p:spPr>
          <a:xfrm>
            <a:off x="2403178" y="2030299"/>
            <a:ext cx="3289300" cy="3474720"/>
          </a:xfrm>
          <a:prstGeom prst="roundRect">
            <a:avLst/>
          </a:prstGeom>
          <a:solidFill>
            <a:srgbClr val="0083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619786-86C8-FCDB-D2D2-2349FF67AA43}"/>
              </a:ext>
            </a:extLst>
          </p:cNvPr>
          <p:cNvGrpSpPr>
            <a:grpSpLocks noChangeAspect="1"/>
          </p:cNvGrpSpPr>
          <p:nvPr/>
        </p:nvGrpSpPr>
        <p:grpSpPr>
          <a:xfrm>
            <a:off x="3496648" y="1456294"/>
            <a:ext cx="1097280" cy="1097280"/>
            <a:chOff x="7644437" y="2470320"/>
            <a:chExt cx="914400" cy="9144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D2557FA-F96A-36E5-2624-8FB0736EFC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44437" y="2470320"/>
              <a:ext cx="914400" cy="914400"/>
            </a:xfrm>
            <a:prstGeom prst="ellipse">
              <a:avLst/>
            </a:prstGeom>
            <a:solidFill>
              <a:srgbClr val="0F5BA3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E583672-5F6E-9DEB-FD04-2733B899A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76247" y="2721780"/>
              <a:ext cx="650780" cy="41148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632A948-FDFB-7C66-7F63-ECAF4CE54353}"/>
              </a:ext>
            </a:extLst>
          </p:cNvPr>
          <p:cNvGrpSpPr>
            <a:grpSpLocks noChangeAspect="1"/>
          </p:cNvGrpSpPr>
          <p:nvPr/>
        </p:nvGrpSpPr>
        <p:grpSpPr>
          <a:xfrm>
            <a:off x="7610704" y="1456294"/>
            <a:ext cx="1097280" cy="1097280"/>
            <a:chOff x="7732694" y="1639073"/>
            <a:chExt cx="822960" cy="82296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4A5DE3E-B7A4-E3CB-CE99-D3B4B727ED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32694" y="1639073"/>
              <a:ext cx="822960" cy="822960"/>
            </a:xfrm>
            <a:prstGeom prst="ellipse">
              <a:avLst/>
            </a:prstGeom>
            <a:solidFill>
              <a:srgbClr val="0F5BA3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7439E6E-16D8-9C09-FBC8-7E64BC586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62801" y="1746105"/>
              <a:ext cx="362747" cy="608897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FC88C82-321F-8896-C354-73450C543058}"/>
              </a:ext>
            </a:extLst>
          </p:cNvPr>
          <p:cNvSpPr txBox="1"/>
          <p:nvPr/>
        </p:nvSpPr>
        <p:spPr>
          <a:xfrm>
            <a:off x="2403175" y="3404255"/>
            <a:ext cx="32893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Roboto Black" panose="02000000000000000000" pitchFamily="2" charset="0"/>
              </a:rPr>
              <a:t>BILLION</a:t>
            </a:r>
          </a:p>
          <a:p>
            <a:pPr algn="ctr"/>
            <a:r>
              <a:rPr lang="en-US" sz="18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Total Days of Therapy for Patients on Biosimilars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4FD135-27BC-6240-9E63-6DB385F87A8F}"/>
              </a:ext>
            </a:extLst>
          </p:cNvPr>
          <p:cNvSpPr txBox="1"/>
          <p:nvPr/>
        </p:nvSpPr>
        <p:spPr>
          <a:xfrm>
            <a:off x="2403175" y="2608210"/>
            <a:ext cx="32893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Roboto Black" panose="02000000000000000000" pitchFamily="2" charset="0"/>
              </a:rPr>
              <a:t>3.8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E273D5-741D-83F4-54B5-48D79798EA40}"/>
              </a:ext>
            </a:extLst>
          </p:cNvPr>
          <p:cNvSpPr txBox="1"/>
          <p:nvPr/>
        </p:nvSpPr>
        <p:spPr>
          <a:xfrm>
            <a:off x="6499520" y="3404255"/>
            <a:ext cx="3289302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Roboto Black" panose="02000000000000000000" pitchFamily="2" charset="0"/>
              </a:rPr>
              <a:t>MILLION</a:t>
            </a:r>
          </a:p>
          <a:p>
            <a:pPr algn="ctr"/>
            <a:r>
              <a:rPr lang="en-US" sz="18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Additional Patient Days Due to the Availability of Biosimilars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4F38B2-D3D9-20D9-75A2-3D023538AEF6}"/>
              </a:ext>
            </a:extLst>
          </p:cNvPr>
          <p:cNvSpPr txBox="1"/>
          <p:nvPr/>
        </p:nvSpPr>
        <p:spPr>
          <a:xfrm>
            <a:off x="6499520" y="2608210"/>
            <a:ext cx="32893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Roboto Black" panose="02000000000000000000" pitchFamily="2" charset="0"/>
              </a:rPr>
              <a:t>571</a:t>
            </a:r>
          </a:p>
        </p:txBody>
      </p:sp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219973C8-5166-A899-F657-0029B0D4E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1688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1143F64-7E44-15E5-7F3A-9B09F341F659}"/>
              </a:ext>
            </a:extLst>
          </p:cNvPr>
          <p:cNvSpPr txBox="1">
            <a:spLocks/>
          </p:cNvSpPr>
          <p:nvPr/>
        </p:nvSpPr>
        <p:spPr>
          <a:xfrm>
            <a:off x="752046" y="237289"/>
            <a:ext cx="10687909" cy="9765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Biosimilar Development Is Concentrated in High-Sales Biologics with Near-Term Patent Expiries in the Next 5 Years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96513B-A78B-46CE-3077-ADDAB602D894}"/>
              </a:ext>
            </a:extLst>
          </p:cNvPr>
          <p:cNvSpPr txBox="1"/>
          <p:nvPr/>
        </p:nvSpPr>
        <p:spPr>
          <a:xfrm>
            <a:off x="838200" y="6211793"/>
            <a:ext cx="7424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Accessing the Biosimilar in the U.S.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9C086C5-43BF-0B15-4AD5-2DCC7337E000}"/>
              </a:ext>
            </a:extLst>
          </p:cNvPr>
          <p:cNvGrpSpPr/>
          <p:nvPr/>
        </p:nvGrpSpPr>
        <p:grpSpPr>
          <a:xfrm>
            <a:off x="549345" y="1417972"/>
            <a:ext cx="11093310" cy="3882114"/>
            <a:chOff x="383157" y="1341573"/>
            <a:chExt cx="11093310" cy="3882114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5C6E21A-78EF-DA05-2B3F-5D54AEF409F9}"/>
                </a:ext>
              </a:extLst>
            </p:cNvPr>
            <p:cNvSpPr/>
            <p:nvPr/>
          </p:nvSpPr>
          <p:spPr>
            <a:xfrm>
              <a:off x="9862432" y="4846738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444ED59-6A86-7296-3E89-922EFEBA9F9F}"/>
                </a:ext>
              </a:extLst>
            </p:cNvPr>
            <p:cNvSpPr/>
            <p:nvPr/>
          </p:nvSpPr>
          <p:spPr>
            <a:xfrm>
              <a:off x="7343935" y="4846738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19F46CA-C9AB-0EAD-F089-DDF8C24E6CF1}"/>
                </a:ext>
              </a:extLst>
            </p:cNvPr>
            <p:cNvSpPr/>
            <p:nvPr/>
          </p:nvSpPr>
          <p:spPr>
            <a:xfrm>
              <a:off x="6628006" y="4846738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403D123-CA96-310D-42CD-B2EDEDAD36A7}"/>
                </a:ext>
              </a:extLst>
            </p:cNvPr>
            <p:cNvSpPr/>
            <p:nvPr/>
          </p:nvSpPr>
          <p:spPr>
            <a:xfrm>
              <a:off x="4795309" y="4846738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FEC5F8-6C4C-B322-1FB8-8544CB3F1122}"/>
                </a:ext>
              </a:extLst>
            </p:cNvPr>
            <p:cNvSpPr/>
            <p:nvPr/>
          </p:nvSpPr>
          <p:spPr>
            <a:xfrm>
              <a:off x="3981570" y="4517556"/>
              <a:ext cx="232497" cy="3749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116248" y="0"/>
                  </a:lnTo>
                  <a:lnTo>
                    <a:pt x="116248" y="374901"/>
                  </a:lnTo>
                  <a:lnTo>
                    <a:pt x="232497" y="374901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C8F83A5-2503-8870-2FA2-60562CF63993}"/>
                </a:ext>
              </a:extLst>
            </p:cNvPr>
            <p:cNvSpPr/>
            <p:nvPr/>
          </p:nvSpPr>
          <p:spPr>
            <a:xfrm>
              <a:off x="9862432" y="4346869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A938E34-7D28-32FF-3B20-8D9B16805031}"/>
                </a:ext>
              </a:extLst>
            </p:cNvPr>
            <p:cNvSpPr/>
            <p:nvPr/>
          </p:nvSpPr>
          <p:spPr>
            <a:xfrm>
              <a:off x="7343935" y="4346869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6FB5F9-A4D3-0655-D903-6E8D8ACA8643}"/>
                </a:ext>
              </a:extLst>
            </p:cNvPr>
            <p:cNvSpPr/>
            <p:nvPr/>
          </p:nvSpPr>
          <p:spPr>
            <a:xfrm>
              <a:off x="6628006" y="4142655"/>
              <a:ext cx="232497" cy="24993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116248" y="0"/>
                  </a:lnTo>
                  <a:lnTo>
                    <a:pt x="116248" y="249934"/>
                  </a:lnTo>
                  <a:lnTo>
                    <a:pt x="232497" y="249934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65A6E48F-D4FA-BAB2-9369-7D24F17DD81E}"/>
                </a:ext>
              </a:extLst>
            </p:cNvPr>
            <p:cNvSpPr/>
            <p:nvPr/>
          </p:nvSpPr>
          <p:spPr>
            <a:xfrm>
              <a:off x="9862432" y="3847000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8B7DD8D-F720-2066-D84B-659B243F4A02}"/>
                </a:ext>
              </a:extLst>
            </p:cNvPr>
            <p:cNvSpPr/>
            <p:nvPr/>
          </p:nvSpPr>
          <p:spPr>
            <a:xfrm>
              <a:off x="7343935" y="3847000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8879DBB8-B1AE-460E-D751-5C069A043931}"/>
                </a:ext>
              </a:extLst>
            </p:cNvPr>
            <p:cNvSpPr/>
            <p:nvPr/>
          </p:nvSpPr>
          <p:spPr>
            <a:xfrm>
              <a:off x="6628006" y="3892720"/>
              <a:ext cx="232497" cy="24993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49934"/>
                  </a:moveTo>
                  <a:lnTo>
                    <a:pt x="116248" y="249934"/>
                  </a:lnTo>
                  <a:lnTo>
                    <a:pt x="116248" y="0"/>
                  </a:lnTo>
                  <a:lnTo>
                    <a:pt x="232497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4EDEB03-2DE9-171D-FEBE-F7CFD6872062}"/>
                </a:ext>
              </a:extLst>
            </p:cNvPr>
            <p:cNvSpPr/>
            <p:nvPr/>
          </p:nvSpPr>
          <p:spPr>
            <a:xfrm>
              <a:off x="4795309" y="4096935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FCF7C06-094D-021E-8CDA-79B9CC2C078F}"/>
                </a:ext>
              </a:extLst>
            </p:cNvPr>
            <p:cNvSpPr/>
            <p:nvPr/>
          </p:nvSpPr>
          <p:spPr>
            <a:xfrm>
              <a:off x="3981570" y="4142655"/>
              <a:ext cx="232497" cy="3749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374901"/>
                  </a:moveTo>
                  <a:lnTo>
                    <a:pt x="116248" y="374901"/>
                  </a:lnTo>
                  <a:lnTo>
                    <a:pt x="116248" y="0"/>
                  </a:lnTo>
                  <a:lnTo>
                    <a:pt x="232497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2072BE46-E62A-3292-5A00-029FD72ACF5E}"/>
                </a:ext>
              </a:extLst>
            </p:cNvPr>
            <p:cNvSpPr/>
            <p:nvPr/>
          </p:nvSpPr>
          <p:spPr>
            <a:xfrm>
              <a:off x="2586588" y="4471836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4DAA78A-D6D7-7467-5188-2904D601E46A}"/>
                </a:ext>
              </a:extLst>
            </p:cNvPr>
            <p:cNvSpPr/>
            <p:nvPr/>
          </p:nvSpPr>
          <p:spPr>
            <a:xfrm>
              <a:off x="1759731" y="3767753"/>
              <a:ext cx="232497" cy="74980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116248" y="0"/>
                  </a:lnTo>
                  <a:lnTo>
                    <a:pt x="116248" y="749802"/>
                  </a:lnTo>
                  <a:lnTo>
                    <a:pt x="232497" y="749802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84FB586-655A-FDD3-1D00-8A4B5749E8B7}"/>
                </a:ext>
              </a:extLst>
            </p:cNvPr>
            <p:cNvSpPr/>
            <p:nvPr/>
          </p:nvSpPr>
          <p:spPr>
            <a:xfrm>
              <a:off x="9862432" y="3347132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DA980C9-DE23-BF89-56AE-63A392D61A21}"/>
                </a:ext>
              </a:extLst>
            </p:cNvPr>
            <p:cNvSpPr/>
            <p:nvPr/>
          </p:nvSpPr>
          <p:spPr>
            <a:xfrm>
              <a:off x="7343935" y="3347132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7593E62-209E-23E5-CEDA-83C3690DAABA}"/>
                </a:ext>
              </a:extLst>
            </p:cNvPr>
            <p:cNvSpPr/>
            <p:nvPr/>
          </p:nvSpPr>
          <p:spPr>
            <a:xfrm>
              <a:off x="6628006" y="3347132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46ABA9A-7DFA-FD90-9311-21DC8A7183A0}"/>
                </a:ext>
              </a:extLst>
            </p:cNvPr>
            <p:cNvSpPr/>
            <p:nvPr/>
          </p:nvSpPr>
          <p:spPr>
            <a:xfrm>
              <a:off x="4795309" y="3347132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70BB8823-DB99-2744-06A4-8A1F0EE62B9D}"/>
                </a:ext>
              </a:extLst>
            </p:cNvPr>
            <p:cNvSpPr/>
            <p:nvPr/>
          </p:nvSpPr>
          <p:spPr>
            <a:xfrm>
              <a:off x="3981570" y="3017950"/>
              <a:ext cx="232497" cy="3749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116248" y="0"/>
                  </a:lnTo>
                  <a:lnTo>
                    <a:pt x="116248" y="374901"/>
                  </a:lnTo>
                  <a:lnTo>
                    <a:pt x="232497" y="374901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DB0B2793-212A-642A-BEA9-41DCEB526C06}"/>
                </a:ext>
              </a:extLst>
            </p:cNvPr>
            <p:cNvSpPr/>
            <p:nvPr/>
          </p:nvSpPr>
          <p:spPr>
            <a:xfrm>
              <a:off x="9862432" y="2847263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9BCF9F7-8060-9BEF-620A-AF6C2DECFC56}"/>
                </a:ext>
              </a:extLst>
            </p:cNvPr>
            <p:cNvSpPr/>
            <p:nvPr/>
          </p:nvSpPr>
          <p:spPr>
            <a:xfrm>
              <a:off x="7343935" y="2847263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2A85124-E5B0-4487-15DA-267A16FD3A0F}"/>
                </a:ext>
              </a:extLst>
            </p:cNvPr>
            <p:cNvSpPr/>
            <p:nvPr/>
          </p:nvSpPr>
          <p:spPr>
            <a:xfrm>
              <a:off x="6628006" y="2643049"/>
              <a:ext cx="232497" cy="24993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116248" y="0"/>
                  </a:lnTo>
                  <a:lnTo>
                    <a:pt x="116248" y="249934"/>
                  </a:lnTo>
                  <a:lnTo>
                    <a:pt x="232497" y="249934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003F312-FE38-A1C3-DF0E-F2B60F252781}"/>
                </a:ext>
              </a:extLst>
            </p:cNvPr>
            <p:cNvSpPr/>
            <p:nvPr/>
          </p:nvSpPr>
          <p:spPr>
            <a:xfrm>
              <a:off x="9862432" y="2347394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0BE0BAB7-202C-0F65-1E35-DB0339236F01}"/>
                </a:ext>
              </a:extLst>
            </p:cNvPr>
            <p:cNvSpPr/>
            <p:nvPr/>
          </p:nvSpPr>
          <p:spPr>
            <a:xfrm>
              <a:off x="7343935" y="2347394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40F463AE-530A-5D65-CEB0-5CCBB3E6BC20}"/>
                </a:ext>
              </a:extLst>
            </p:cNvPr>
            <p:cNvSpPr/>
            <p:nvPr/>
          </p:nvSpPr>
          <p:spPr>
            <a:xfrm>
              <a:off x="6628006" y="2393114"/>
              <a:ext cx="232497" cy="24993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49934"/>
                  </a:moveTo>
                  <a:lnTo>
                    <a:pt x="116248" y="249934"/>
                  </a:lnTo>
                  <a:lnTo>
                    <a:pt x="116248" y="0"/>
                  </a:lnTo>
                  <a:lnTo>
                    <a:pt x="232497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472E9E9-BD1B-EB22-21A0-5184E3AA7B57}"/>
                </a:ext>
              </a:extLst>
            </p:cNvPr>
            <p:cNvSpPr/>
            <p:nvPr/>
          </p:nvSpPr>
          <p:spPr>
            <a:xfrm>
              <a:off x="4795309" y="2597329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FF21558-AB36-479E-45AD-AE2D8C567241}"/>
                </a:ext>
              </a:extLst>
            </p:cNvPr>
            <p:cNvSpPr/>
            <p:nvPr/>
          </p:nvSpPr>
          <p:spPr>
            <a:xfrm>
              <a:off x="3981570" y="2643049"/>
              <a:ext cx="232497" cy="3749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374901"/>
                  </a:moveTo>
                  <a:lnTo>
                    <a:pt x="116248" y="374901"/>
                  </a:lnTo>
                  <a:lnTo>
                    <a:pt x="116248" y="0"/>
                  </a:lnTo>
                  <a:lnTo>
                    <a:pt x="232497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C0170CC6-8544-FA45-AA94-60A455CE0C6D}"/>
                </a:ext>
              </a:extLst>
            </p:cNvPr>
            <p:cNvSpPr/>
            <p:nvPr/>
          </p:nvSpPr>
          <p:spPr>
            <a:xfrm>
              <a:off x="2586588" y="2972230"/>
              <a:ext cx="232497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232497" y="4572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44D729-5798-2736-61DA-2D6A0B9D4F00}"/>
                </a:ext>
              </a:extLst>
            </p:cNvPr>
            <p:cNvSpPr/>
            <p:nvPr/>
          </p:nvSpPr>
          <p:spPr>
            <a:xfrm>
              <a:off x="1759731" y="3017950"/>
              <a:ext cx="232497" cy="74980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749802"/>
                  </a:moveTo>
                  <a:lnTo>
                    <a:pt x="116248" y="749802"/>
                  </a:lnTo>
                  <a:lnTo>
                    <a:pt x="116248" y="0"/>
                  </a:lnTo>
                  <a:lnTo>
                    <a:pt x="232497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6BB5F089-691C-E499-A5C9-427AC8B7209A}"/>
                </a:ext>
              </a:extLst>
            </p:cNvPr>
            <p:cNvSpPr/>
            <p:nvPr/>
          </p:nvSpPr>
          <p:spPr>
            <a:xfrm>
              <a:off x="383157" y="3310553"/>
              <a:ext cx="1371600" cy="914400"/>
            </a:xfrm>
            <a:prstGeom prst="roundRect">
              <a:avLst/>
            </a:prstGeom>
            <a:solidFill>
              <a:srgbClr val="16325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Biologics with patient expiries 2025–2034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n=118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C207A31-EB1D-DE3A-A880-12A270929B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92228" y="2727623"/>
              <a:ext cx="594360" cy="594360"/>
            </a:xfrm>
            <a:prstGeom prst="ellipse">
              <a:avLst/>
            </a:prstGeom>
            <a:solidFill>
              <a:srgbClr val="0083B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41%</a:t>
              </a: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30AD28A5-74D3-4839-AC6D-B991B61D0ECC}"/>
                </a:ext>
              </a:extLst>
            </p:cNvPr>
            <p:cNvSpPr/>
            <p:nvPr/>
          </p:nvSpPr>
          <p:spPr>
            <a:xfrm>
              <a:off x="2819085" y="2675049"/>
              <a:ext cx="1162485" cy="685800"/>
            </a:xfrm>
            <a:prstGeom prst="roundRect">
              <a:avLst/>
            </a:prstGeom>
            <a:solidFill>
              <a:srgbClr val="0083B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High sales biologics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n=48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7D8F8FF-A70D-F79C-DD31-3EE1F8974F7A}"/>
                </a:ext>
              </a:extLst>
            </p:cNvPr>
            <p:cNvSpPr/>
            <p:nvPr/>
          </p:nvSpPr>
          <p:spPr>
            <a:xfrm>
              <a:off x="4214067" y="2345868"/>
              <a:ext cx="594360" cy="594360"/>
            </a:xfrm>
            <a:prstGeom prst="ellipse">
              <a:avLst/>
            </a:prstGeom>
            <a:solidFill>
              <a:srgbClr val="339CC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50%</a:t>
              </a:r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B8B816AB-E478-8291-9489-6522D31BAF8D}"/>
                </a:ext>
              </a:extLst>
            </p:cNvPr>
            <p:cNvSpPr/>
            <p:nvPr/>
          </p:nvSpPr>
          <p:spPr>
            <a:xfrm>
              <a:off x="5014690" y="2299319"/>
              <a:ext cx="1600200" cy="685800"/>
            </a:xfrm>
            <a:prstGeom prst="roundRect">
              <a:avLst/>
            </a:prstGeom>
            <a:solidFill>
              <a:srgbClr val="339CC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Expiry in near term (2025–2029)</a:t>
              </a:r>
              <a:b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</a:b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n=24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E3620C3-EAC6-8974-1146-8B9F0593C7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3619" y="2157846"/>
              <a:ext cx="457200" cy="457200"/>
            </a:xfrm>
            <a:prstGeom prst="ellipse">
              <a:avLst/>
            </a:prstGeom>
            <a:solidFill>
              <a:srgbClr val="5CB0D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46%</a:t>
              </a:r>
            </a:p>
          </p:txBody>
        </p: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866C1F64-8425-26EB-FEC7-05D3F87811E0}"/>
                </a:ext>
              </a:extLst>
            </p:cNvPr>
            <p:cNvSpPr/>
            <p:nvPr/>
          </p:nvSpPr>
          <p:spPr>
            <a:xfrm>
              <a:off x="7569874" y="2155102"/>
              <a:ext cx="2286000" cy="457200"/>
            </a:xfrm>
            <a:prstGeom prst="roundRect">
              <a:avLst/>
            </a:prstGeom>
            <a:solidFill>
              <a:srgbClr val="5CB0D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Biosimilars in development</a:t>
              </a:r>
              <a:b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</a:b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n=11</a:t>
              </a: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25FAA38B-E8D7-645A-C96F-B937D28DC53E}"/>
                </a:ext>
              </a:extLst>
            </p:cNvPr>
            <p:cNvSpPr/>
            <p:nvPr/>
          </p:nvSpPr>
          <p:spPr>
            <a:xfrm>
              <a:off x="10209425" y="2155102"/>
              <a:ext cx="1162485" cy="457200"/>
            </a:xfrm>
            <a:custGeom>
              <a:avLst/>
              <a:gdLst>
                <a:gd name="csX0" fmla="*/ 0 w 1162485"/>
                <a:gd name="csY0" fmla="*/ 0 h 354557"/>
                <a:gd name="csX1" fmla="*/ 1162485 w 1162485"/>
                <a:gd name="csY1" fmla="*/ 0 h 354557"/>
                <a:gd name="csX2" fmla="*/ 1162485 w 1162485"/>
                <a:gd name="csY2" fmla="*/ 354557 h 354557"/>
                <a:gd name="csX3" fmla="*/ 0 w 1162485"/>
                <a:gd name="csY3" fmla="*/ 354557 h 354557"/>
                <a:gd name="csX4" fmla="*/ 0 w 1162485"/>
                <a:gd name="csY4" fmla="*/ 0 h 3545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62485" h="354557">
                  <a:moveTo>
                    <a:pt x="0" y="0"/>
                  </a:moveTo>
                  <a:lnTo>
                    <a:pt x="1162485" y="0"/>
                  </a:lnTo>
                  <a:lnTo>
                    <a:pt x="1162485" y="354557"/>
                  </a:lnTo>
                  <a:lnTo>
                    <a:pt x="0" y="354557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9%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13AF4AA-902A-4A16-0E62-3DB80C99CE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3619" y="2657888"/>
              <a:ext cx="457200" cy="457200"/>
            </a:xfrm>
            <a:prstGeom prst="ellipse">
              <a:avLst/>
            </a:prstGeom>
            <a:solidFill>
              <a:srgbClr val="81A2B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54%</a:t>
              </a: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32A6A9A5-1C91-28B5-8073-552DB968A725}"/>
                </a:ext>
              </a:extLst>
            </p:cNvPr>
            <p:cNvSpPr/>
            <p:nvPr/>
          </p:nvSpPr>
          <p:spPr>
            <a:xfrm>
              <a:off x="7569874" y="2657623"/>
              <a:ext cx="2286000" cy="457200"/>
            </a:xfrm>
            <a:prstGeom prst="roundRect">
              <a:avLst/>
            </a:prstGeom>
            <a:solidFill>
              <a:srgbClr val="81A2B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No biosimilars in development</a:t>
              </a:r>
              <a:b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</a:b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n=13</a:t>
              </a: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91C8311-36F7-A15B-E554-BDF1F6E2326D}"/>
                </a:ext>
              </a:extLst>
            </p:cNvPr>
            <p:cNvSpPr/>
            <p:nvPr/>
          </p:nvSpPr>
          <p:spPr>
            <a:xfrm>
              <a:off x="10209425" y="2654616"/>
              <a:ext cx="1162485" cy="457200"/>
            </a:xfrm>
            <a:custGeom>
              <a:avLst/>
              <a:gdLst>
                <a:gd name="csX0" fmla="*/ 0 w 1162485"/>
                <a:gd name="csY0" fmla="*/ 0 h 354557"/>
                <a:gd name="csX1" fmla="*/ 1162485 w 1162485"/>
                <a:gd name="csY1" fmla="*/ 0 h 354557"/>
                <a:gd name="csX2" fmla="*/ 1162485 w 1162485"/>
                <a:gd name="csY2" fmla="*/ 354557 h 354557"/>
                <a:gd name="csX3" fmla="*/ 0 w 1162485"/>
                <a:gd name="csY3" fmla="*/ 354557 h 354557"/>
                <a:gd name="csX4" fmla="*/ 0 w 1162485"/>
                <a:gd name="csY4" fmla="*/ 0 h 3545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62485" h="354557">
                  <a:moveTo>
                    <a:pt x="0" y="0"/>
                  </a:moveTo>
                  <a:lnTo>
                    <a:pt x="1162485" y="0"/>
                  </a:lnTo>
                  <a:lnTo>
                    <a:pt x="1162485" y="354557"/>
                  </a:lnTo>
                  <a:lnTo>
                    <a:pt x="0" y="354557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11%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155DFCF-03D6-6EC6-6D08-56BABA5A85CD}"/>
                </a:ext>
              </a:extLst>
            </p:cNvPr>
            <p:cNvSpPr/>
            <p:nvPr/>
          </p:nvSpPr>
          <p:spPr>
            <a:xfrm>
              <a:off x="4214067" y="3091198"/>
              <a:ext cx="594360" cy="594360"/>
            </a:xfrm>
            <a:prstGeom prst="ellipse">
              <a:avLst/>
            </a:prstGeom>
            <a:solidFill>
              <a:srgbClr val="00AFB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50%</a:t>
              </a:r>
            </a:p>
          </p:txBody>
        </p:sp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572A2A79-214C-EE19-92E1-4866A0518735}"/>
                </a:ext>
              </a:extLst>
            </p:cNvPr>
            <p:cNvSpPr/>
            <p:nvPr/>
          </p:nvSpPr>
          <p:spPr>
            <a:xfrm>
              <a:off x="5014690" y="3045508"/>
              <a:ext cx="1600200" cy="685800"/>
            </a:xfrm>
            <a:prstGeom prst="roundRect">
              <a:avLst/>
            </a:prstGeom>
            <a:solidFill>
              <a:srgbClr val="00AFB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Expiry in long term (2030–2034)</a:t>
              </a:r>
              <a:b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</a:b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n=24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E5BF491-EDB5-0690-EC0B-6715CA0DC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3619" y="3154711"/>
              <a:ext cx="457200" cy="457200"/>
            </a:xfrm>
            <a:prstGeom prst="ellipse">
              <a:avLst/>
            </a:prstGeom>
            <a:solidFill>
              <a:srgbClr val="81A2B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100%</a:t>
              </a:r>
            </a:p>
          </p:txBody>
        </p:sp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id="{DFAFBDD9-F100-8FFC-FF67-4285FA27FEC4}"/>
                </a:ext>
              </a:extLst>
            </p:cNvPr>
            <p:cNvSpPr/>
            <p:nvPr/>
          </p:nvSpPr>
          <p:spPr>
            <a:xfrm>
              <a:off x="7569874" y="3160144"/>
              <a:ext cx="2286000" cy="457200"/>
            </a:xfrm>
            <a:prstGeom prst="roundRect">
              <a:avLst/>
            </a:prstGeom>
            <a:solidFill>
              <a:srgbClr val="81A2B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No biosimilars in development </a:t>
              </a: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n=24</a:t>
              </a: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5757ABB5-8F20-C434-4EEE-7A31A7911F5B}"/>
                </a:ext>
              </a:extLst>
            </p:cNvPr>
            <p:cNvSpPr/>
            <p:nvPr/>
          </p:nvSpPr>
          <p:spPr>
            <a:xfrm>
              <a:off x="10209425" y="3154130"/>
              <a:ext cx="1162485" cy="457200"/>
            </a:xfrm>
            <a:custGeom>
              <a:avLst/>
              <a:gdLst>
                <a:gd name="csX0" fmla="*/ 0 w 1162485"/>
                <a:gd name="csY0" fmla="*/ 0 h 354557"/>
                <a:gd name="csX1" fmla="*/ 1162485 w 1162485"/>
                <a:gd name="csY1" fmla="*/ 0 h 354557"/>
                <a:gd name="csX2" fmla="*/ 1162485 w 1162485"/>
                <a:gd name="csY2" fmla="*/ 354557 h 354557"/>
                <a:gd name="csX3" fmla="*/ 0 w 1162485"/>
                <a:gd name="csY3" fmla="*/ 354557 h 354557"/>
                <a:gd name="csX4" fmla="*/ 0 w 1162485"/>
                <a:gd name="csY4" fmla="*/ 0 h 3545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62485" h="354557">
                  <a:moveTo>
                    <a:pt x="0" y="0"/>
                  </a:moveTo>
                  <a:lnTo>
                    <a:pt x="1162485" y="0"/>
                  </a:lnTo>
                  <a:lnTo>
                    <a:pt x="1162485" y="354557"/>
                  </a:lnTo>
                  <a:lnTo>
                    <a:pt x="0" y="354557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20%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75AA840-5AF0-C011-4E1F-57E8A8958FE1}"/>
                </a:ext>
              </a:extLst>
            </p:cNvPr>
            <p:cNvSpPr/>
            <p:nvPr/>
          </p:nvSpPr>
          <p:spPr>
            <a:xfrm>
              <a:off x="1992228" y="4229580"/>
              <a:ext cx="594360" cy="594360"/>
            </a:xfrm>
            <a:prstGeom prst="ellipse">
              <a:avLst/>
            </a:prstGeom>
            <a:solidFill>
              <a:srgbClr val="5D963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59%</a:t>
              </a:r>
            </a:p>
          </p:txBody>
        </p:sp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4CF700D7-2DDD-EDFC-7B7F-6126B0B917AE}"/>
                </a:ext>
              </a:extLst>
            </p:cNvPr>
            <p:cNvSpPr/>
            <p:nvPr/>
          </p:nvSpPr>
          <p:spPr>
            <a:xfrm>
              <a:off x="2819085" y="4174605"/>
              <a:ext cx="1162485" cy="685800"/>
            </a:xfrm>
            <a:prstGeom prst="roundRect">
              <a:avLst/>
            </a:prstGeom>
            <a:solidFill>
              <a:srgbClr val="5D963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Low sales biologics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n=70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F262892-9C4D-09EA-49D7-7BBD10CC0CFC}"/>
                </a:ext>
              </a:extLst>
            </p:cNvPr>
            <p:cNvSpPr/>
            <p:nvPr/>
          </p:nvSpPr>
          <p:spPr>
            <a:xfrm>
              <a:off x="4214067" y="3848109"/>
              <a:ext cx="594360" cy="594360"/>
            </a:xfrm>
            <a:prstGeom prst="ellipse">
              <a:avLst/>
            </a:prstGeom>
            <a:solidFill>
              <a:srgbClr val="00BC8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51%</a:t>
              </a:r>
            </a:p>
          </p:txBody>
        </p:sp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FD825CD7-F5A0-1835-9CDE-6525AA71D67A}"/>
                </a:ext>
              </a:extLst>
            </p:cNvPr>
            <p:cNvSpPr/>
            <p:nvPr/>
          </p:nvSpPr>
          <p:spPr>
            <a:xfrm>
              <a:off x="5014690" y="3791697"/>
              <a:ext cx="1600200" cy="685800"/>
            </a:xfrm>
            <a:prstGeom prst="roundRect">
              <a:avLst/>
            </a:prstGeom>
            <a:solidFill>
              <a:srgbClr val="00BC8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Expiry in near term (2025–2029)</a:t>
              </a:r>
              <a:b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</a:b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n=36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FE6F19FE-9554-B5C7-6E77-968ABB119799}"/>
                </a:ext>
              </a:extLst>
            </p:cNvPr>
            <p:cNvSpPr/>
            <p:nvPr/>
          </p:nvSpPr>
          <p:spPr>
            <a:xfrm>
              <a:off x="6873619" y="3655252"/>
              <a:ext cx="457200" cy="457200"/>
            </a:xfrm>
            <a:prstGeom prst="ellipse">
              <a:avLst/>
            </a:prstGeom>
            <a:solidFill>
              <a:srgbClr val="33C9A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3%</a:t>
              </a:r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132DC0FB-DB65-B423-FB10-D831A91F2D55}"/>
                </a:ext>
              </a:extLst>
            </p:cNvPr>
            <p:cNvSpPr/>
            <p:nvPr/>
          </p:nvSpPr>
          <p:spPr>
            <a:xfrm>
              <a:off x="7569874" y="3662665"/>
              <a:ext cx="2286000" cy="457200"/>
            </a:xfrm>
            <a:prstGeom prst="roundRect">
              <a:avLst/>
            </a:prstGeom>
            <a:solidFill>
              <a:srgbClr val="33C9A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Biosimilars in development</a:t>
              </a:r>
              <a:br>
                <a:rPr lang="en-US" sz="1200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</a:b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n=1</a:t>
              </a: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78E80BE-BF81-6F78-B80D-0C3822340EB1}"/>
                </a:ext>
              </a:extLst>
            </p:cNvPr>
            <p:cNvSpPr/>
            <p:nvPr/>
          </p:nvSpPr>
          <p:spPr>
            <a:xfrm>
              <a:off x="10209425" y="3653644"/>
              <a:ext cx="1162485" cy="457200"/>
            </a:xfrm>
            <a:custGeom>
              <a:avLst/>
              <a:gdLst>
                <a:gd name="csX0" fmla="*/ 0 w 1162485"/>
                <a:gd name="csY0" fmla="*/ 0 h 354557"/>
                <a:gd name="csX1" fmla="*/ 1162485 w 1162485"/>
                <a:gd name="csY1" fmla="*/ 0 h 354557"/>
                <a:gd name="csX2" fmla="*/ 1162485 w 1162485"/>
                <a:gd name="csY2" fmla="*/ 354557 h 354557"/>
                <a:gd name="csX3" fmla="*/ 0 w 1162485"/>
                <a:gd name="csY3" fmla="*/ 354557 h 354557"/>
                <a:gd name="csX4" fmla="*/ 0 w 1162485"/>
                <a:gd name="csY4" fmla="*/ 0 h 3545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62485" h="354557">
                  <a:moveTo>
                    <a:pt x="0" y="0"/>
                  </a:moveTo>
                  <a:lnTo>
                    <a:pt x="1162485" y="0"/>
                  </a:lnTo>
                  <a:lnTo>
                    <a:pt x="1162485" y="354557"/>
                  </a:lnTo>
                  <a:lnTo>
                    <a:pt x="0" y="354557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&lt;1%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AD7FCD2F-B55A-916A-D5B3-72A1D21B1F9A}"/>
                </a:ext>
              </a:extLst>
            </p:cNvPr>
            <p:cNvSpPr>
              <a:spLocks/>
            </p:cNvSpPr>
            <p:nvPr/>
          </p:nvSpPr>
          <p:spPr>
            <a:xfrm>
              <a:off x="6873619" y="4164039"/>
              <a:ext cx="457200" cy="457200"/>
            </a:xfrm>
            <a:prstGeom prst="ellipse">
              <a:avLst/>
            </a:prstGeom>
            <a:solidFill>
              <a:srgbClr val="81A2B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97%</a:t>
              </a:r>
            </a:p>
          </p:txBody>
        </p:sp>
        <p:sp>
          <p:nvSpPr>
            <p:cNvPr id="62" name="Rounded Rectangle 61">
              <a:extLst>
                <a:ext uri="{FF2B5EF4-FFF2-40B4-BE49-F238E27FC236}">
                  <a16:creationId xmlns:a16="http://schemas.microsoft.com/office/drawing/2014/main" id="{E321BA8D-763D-5ABF-FBC7-EC1C3C48F12E}"/>
                </a:ext>
              </a:extLst>
            </p:cNvPr>
            <p:cNvSpPr/>
            <p:nvPr/>
          </p:nvSpPr>
          <p:spPr>
            <a:xfrm>
              <a:off x="7569874" y="4165186"/>
              <a:ext cx="2286000" cy="457200"/>
            </a:xfrm>
            <a:prstGeom prst="roundRect">
              <a:avLst/>
            </a:prstGeom>
            <a:solidFill>
              <a:srgbClr val="81A2B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No biosimilars in development </a:t>
              </a: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n=36</a:t>
              </a:r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3753CB58-9DA4-912B-D69B-C4FA61DE72ED}"/>
                </a:ext>
              </a:extLst>
            </p:cNvPr>
            <p:cNvSpPr/>
            <p:nvPr/>
          </p:nvSpPr>
          <p:spPr>
            <a:xfrm>
              <a:off x="10209425" y="4153158"/>
              <a:ext cx="1162485" cy="457200"/>
            </a:xfrm>
            <a:custGeom>
              <a:avLst/>
              <a:gdLst>
                <a:gd name="csX0" fmla="*/ 0 w 1162485"/>
                <a:gd name="csY0" fmla="*/ 0 h 354557"/>
                <a:gd name="csX1" fmla="*/ 1162485 w 1162485"/>
                <a:gd name="csY1" fmla="*/ 0 h 354557"/>
                <a:gd name="csX2" fmla="*/ 1162485 w 1162485"/>
                <a:gd name="csY2" fmla="*/ 354557 h 354557"/>
                <a:gd name="csX3" fmla="*/ 0 w 1162485"/>
                <a:gd name="csY3" fmla="*/ 354557 h 354557"/>
                <a:gd name="csX4" fmla="*/ 0 w 1162485"/>
                <a:gd name="csY4" fmla="*/ 0 h 3545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62485" h="354557">
                  <a:moveTo>
                    <a:pt x="0" y="0"/>
                  </a:moveTo>
                  <a:lnTo>
                    <a:pt x="1162485" y="0"/>
                  </a:lnTo>
                  <a:lnTo>
                    <a:pt x="1162485" y="354557"/>
                  </a:lnTo>
                  <a:lnTo>
                    <a:pt x="0" y="354557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30%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973A96D-6E84-F553-7BC8-1C1AAF338692}"/>
                </a:ext>
              </a:extLst>
            </p:cNvPr>
            <p:cNvSpPr/>
            <p:nvPr/>
          </p:nvSpPr>
          <p:spPr>
            <a:xfrm>
              <a:off x="4214067" y="4590604"/>
              <a:ext cx="594360" cy="594360"/>
            </a:xfrm>
            <a:prstGeom prst="ellipse">
              <a:avLst/>
            </a:prstGeom>
            <a:solidFill>
              <a:srgbClr val="74BC4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49%</a:t>
              </a:r>
            </a:p>
          </p:txBody>
        </p:sp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2EA8A895-0F11-7E2E-6047-72B7FEFCD7A3}"/>
                </a:ext>
              </a:extLst>
            </p:cNvPr>
            <p:cNvSpPr/>
            <p:nvPr/>
          </p:nvSpPr>
          <p:spPr>
            <a:xfrm>
              <a:off x="5027806" y="4537886"/>
              <a:ext cx="1600200" cy="685800"/>
            </a:xfrm>
            <a:prstGeom prst="roundRect">
              <a:avLst/>
            </a:prstGeom>
            <a:solidFill>
              <a:srgbClr val="74BC4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Expiry in long term (2023–2034)</a:t>
              </a:r>
              <a:b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</a:b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n=34</a:t>
              </a: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4F441A6B-3FF6-1189-80B9-CCC60A2A9380}"/>
                </a:ext>
              </a:extLst>
            </p:cNvPr>
            <p:cNvSpPr/>
            <p:nvPr/>
          </p:nvSpPr>
          <p:spPr>
            <a:xfrm>
              <a:off x="6873619" y="4664008"/>
              <a:ext cx="457200" cy="457200"/>
            </a:xfrm>
            <a:prstGeom prst="ellipse">
              <a:avLst/>
            </a:prstGeom>
            <a:solidFill>
              <a:srgbClr val="81A2B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100%</a:t>
              </a:r>
            </a:p>
          </p:txBody>
        </p:sp>
        <p:sp>
          <p:nvSpPr>
            <p:cNvPr id="67" name="Rounded Rectangle 66">
              <a:extLst>
                <a:ext uri="{FF2B5EF4-FFF2-40B4-BE49-F238E27FC236}">
                  <a16:creationId xmlns:a16="http://schemas.microsoft.com/office/drawing/2014/main" id="{07A4E675-1E1B-33BC-E884-3924F90F88C1}"/>
                </a:ext>
              </a:extLst>
            </p:cNvPr>
            <p:cNvSpPr/>
            <p:nvPr/>
          </p:nvSpPr>
          <p:spPr>
            <a:xfrm>
              <a:off x="7569874" y="4667706"/>
              <a:ext cx="2286000" cy="457200"/>
            </a:xfrm>
            <a:prstGeom prst="roundRect">
              <a:avLst/>
            </a:prstGeom>
            <a:solidFill>
              <a:srgbClr val="81A2B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No biosimilars in development </a:t>
              </a: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n=34</a:t>
              </a: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625E231D-52F7-94F5-4C94-60CE83C919BB}"/>
                </a:ext>
              </a:extLst>
            </p:cNvPr>
            <p:cNvSpPr/>
            <p:nvPr/>
          </p:nvSpPr>
          <p:spPr>
            <a:xfrm>
              <a:off x="10209425" y="4652670"/>
              <a:ext cx="1162485" cy="457200"/>
            </a:xfrm>
            <a:custGeom>
              <a:avLst/>
              <a:gdLst>
                <a:gd name="csX0" fmla="*/ 0 w 1162485"/>
                <a:gd name="csY0" fmla="*/ 0 h 354557"/>
                <a:gd name="csX1" fmla="*/ 1162485 w 1162485"/>
                <a:gd name="csY1" fmla="*/ 0 h 354557"/>
                <a:gd name="csX2" fmla="*/ 1162485 w 1162485"/>
                <a:gd name="csY2" fmla="*/ 354557 h 354557"/>
                <a:gd name="csX3" fmla="*/ 0 w 1162485"/>
                <a:gd name="csY3" fmla="*/ 354557 h 354557"/>
                <a:gd name="csX4" fmla="*/ 0 w 1162485"/>
                <a:gd name="csY4" fmla="*/ 0 h 3545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62485" h="354557">
                  <a:moveTo>
                    <a:pt x="0" y="0"/>
                  </a:moveTo>
                  <a:lnTo>
                    <a:pt x="1162485" y="0"/>
                  </a:lnTo>
                  <a:lnTo>
                    <a:pt x="1162485" y="354557"/>
                  </a:lnTo>
                  <a:lnTo>
                    <a:pt x="0" y="354557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29%</a:t>
              </a:r>
            </a:p>
          </p:txBody>
        </p:sp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D6C13D3F-75C6-A0F9-007D-50ECE119C093}"/>
                </a:ext>
              </a:extLst>
            </p:cNvPr>
            <p:cNvSpPr/>
            <p:nvPr/>
          </p:nvSpPr>
          <p:spPr>
            <a:xfrm>
              <a:off x="10128250" y="1765301"/>
              <a:ext cx="1324834" cy="3458386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ound Same Side Corner Rectangle 68">
              <a:extLst>
                <a:ext uri="{FF2B5EF4-FFF2-40B4-BE49-F238E27FC236}">
                  <a16:creationId xmlns:a16="http://schemas.microsoft.com/office/drawing/2014/main" id="{DE118EB5-2F6F-CCD9-902F-A289788AA4A9}"/>
                </a:ext>
              </a:extLst>
            </p:cNvPr>
            <p:cNvSpPr/>
            <p:nvPr/>
          </p:nvSpPr>
          <p:spPr>
            <a:xfrm>
              <a:off x="10104867" y="1341573"/>
              <a:ext cx="1371600" cy="685800"/>
            </a:xfrm>
            <a:prstGeom prst="round2SameRect">
              <a:avLst/>
            </a:prstGeom>
            <a:solidFill>
              <a:srgbClr val="16325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Share of total biologic expiries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i="1" kern="12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n=118</a:t>
              </a:r>
            </a:p>
          </p:txBody>
        </p:sp>
      </p:grp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57DCCED8-34E7-8D57-9F25-8F9B3BBF3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5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63C8F-F5CA-F1D6-6DC6-B6C10976DE07}"/>
              </a:ext>
            </a:extLst>
          </p:cNvPr>
          <p:cNvSpPr txBox="1">
            <a:spLocks/>
          </p:cNvSpPr>
          <p:nvPr/>
        </p:nvSpPr>
        <p:spPr>
          <a:xfrm>
            <a:off x="501601" y="278952"/>
            <a:ext cx="5798402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Key Advocacy Takeaways</a:t>
            </a:r>
            <a:b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</a:br>
            <a:r>
              <a:rPr lang="en-US" sz="2000" dirty="0">
                <a:latin typeface="Roboto Medium"/>
                <a:ea typeface="Roboto Medium"/>
                <a:cs typeface="Roboto Medium"/>
              </a:rPr>
              <a:t>Brand Drugs Drive Costs. Generics Drive Savings.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A6E0031-D3DB-FCEF-6E9E-E2F3F0703D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564205"/>
              </p:ext>
            </p:extLst>
          </p:nvPr>
        </p:nvGraphicFramePr>
        <p:xfrm>
          <a:off x="369035" y="1394232"/>
          <a:ext cx="5940933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933">
                  <a:extLst>
                    <a:ext uri="{9D8B030D-6E8A-4147-A177-3AD203B41FA5}">
                      <a16:colId xmlns:a16="http://schemas.microsoft.com/office/drawing/2014/main" val="404036481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lang="en-US" dirty="0">
                          <a:latin typeface="Roboto Medium"/>
                          <a:ea typeface="Roboto Medium"/>
                          <a:cs typeface="Roboto Medium"/>
                        </a:rPr>
                        <a:t>Total Savings from Generics &amp; Biosimilars</a:t>
                      </a:r>
                    </a:p>
                  </a:txBody>
                  <a:tcPr marL="137160" marR="137160" marT="91440" marB="91440" anchor="ctr">
                    <a:solidFill>
                      <a:srgbClr val="0F5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552730"/>
                  </a:ext>
                </a:extLst>
              </a:tr>
              <a:tr h="3670026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Total generic and biosimilar savings in 2025: </a:t>
                      </a:r>
                      <a:r>
                        <a:rPr lang="en-US" sz="1600" b="1" dirty="0"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$496 billion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Total generic and biosimilar savings for the past ten years: </a:t>
                      </a:r>
                      <a:r>
                        <a:rPr lang="en-US" sz="1600" b="1" dirty="0"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$3.6 trillion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Generic share of total U.S. prescriptions filled: </a:t>
                      </a:r>
                      <a:r>
                        <a:rPr lang="en-US" sz="1600" b="1" dirty="0"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89%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Roboto Medium"/>
                          <a:ea typeface="Roboto Medium"/>
                          <a:cs typeface="Roboto Medium"/>
                        </a:rPr>
                        <a:t>Generic share of total U.S. prescription drug spending: </a:t>
                      </a:r>
                      <a:r>
                        <a:rPr lang="en-US" sz="1600" b="1" dirty="0">
                          <a:latin typeface="Roboto Black"/>
                          <a:ea typeface="Roboto Black"/>
                          <a:cs typeface="Roboto Black"/>
                        </a:rPr>
                        <a:t>11.6%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Generic share of total U.S. healthcare spending: </a:t>
                      </a:r>
                      <a:r>
                        <a:rPr lang="en-US" sz="1600" b="1" dirty="0"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1.1%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Roboto Medium"/>
                          <a:ea typeface="Roboto Medium"/>
                          <a:cs typeface="Roboto Medium"/>
                        </a:rPr>
                        <a:t>Total generic savings in Medicare in 2025: </a:t>
                      </a:r>
                      <a:r>
                        <a:rPr lang="en-US" sz="1600" b="1" dirty="0">
                          <a:latin typeface="Roboto Black"/>
                          <a:ea typeface="Roboto Black"/>
                          <a:cs typeface="Roboto Black"/>
                        </a:rPr>
                        <a:t>$166 billion ($3,011 per beneficiary)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Roboto Medium"/>
                          <a:ea typeface="Roboto Medium"/>
                          <a:cs typeface="Roboto Medium"/>
                        </a:rPr>
                        <a:t>Total generic savings in Medicaid in 2025: </a:t>
                      </a:r>
                      <a:r>
                        <a:rPr lang="en-US" sz="1600" b="1" dirty="0">
                          <a:latin typeface="Roboto Black"/>
                          <a:ea typeface="Roboto Black"/>
                          <a:cs typeface="Roboto Black"/>
                        </a:rPr>
                        <a:t>$70.2 billion ($921 per enrollee)</a:t>
                      </a:r>
                    </a:p>
                  </a:txBody>
                  <a:tcPr marL="137160" marR="137160" marT="137160" marB="137160">
                    <a:solidFill>
                      <a:srgbClr val="EAF5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704062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8A15079-A1E3-715B-96DC-4FC42441AF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34466"/>
              </p:ext>
            </p:extLst>
          </p:nvPr>
        </p:nvGraphicFramePr>
        <p:xfrm>
          <a:off x="6497783" y="3609107"/>
          <a:ext cx="5355964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5964">
                  <a:extLst>
                    <a:ext uri="{9D8B030D-6E8A-4147-A177-3AD203B41FA5}">
                      <a16:colId xmlns:a16="http://schemas.microsoft.com/office/drawing/2014/main" val="4040364816"/>
                    </a:ext>
                  </a:extLst>
                </a:gridCol>
              </a:tblGrid>
              <a:tr h="3277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lang="en-US" dirty="0">
                          <a:latin typeface="Roboto Medium"/>
                          <a:ea typeface="Roboto Medium"/>
                          <a:cs typeface="Roboto Medium"/>
                        </a:rPr>
                        <a:t>Biosimilars  Savings</a:t>
                      </a:r>
                    </a:p>
                  </a:txBody>
                  <a:tcPr marL="137160" marR="137160" marT="91440" marB="91440" anchor="ctr">
                    <a:solidFill>
                      <a:srgbClr val="0F5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552730"/>
                  </a:ext>
                </a:extLst>
              </a:tr>
              <a:tr h="2192566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Savings in 2025: </a:t>
                      </a:r>
                      <a:r>
                        <a:rPr lang="en-US" sz="1600" b="1" dirty="0"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$25.4 billion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Total savings since first biosimilar entry in 2015: </a:t>
                      </a:r>
                      <a:r>
                        <a:rPr lang="en-US" sz="1600" b="1" dirty="0"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$81.6 billion 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Total days of patient therapy since 2015: </a:t>
                      </a:r>
                      <a:r>
                        <a:rPr lang="en-US" sz="1600" b="1" dirty="0"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3.8 billion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Roboto Medium" panose="02000000000000000000" pitchFamily="2" charset="0"/>
                          <a:ea typeface="Roboto Medium" panose="02000000000000000000" pitchFamily="2" charset="0"/>
                          <a:cs typeface="Roboto Medium" panose="02000000000000000000" pitchFamily="2" charset="0"/>
                        </a:rPr>
                        <a:t>Incremental days of patient therapy that would not have occurred without biosimilar competition: </a:t>
                      </a:r>
                      <a:r>
                        <a:rPr lang="en-US" sz="1600" b="1" dirty="0">
                          <a:latin typeface="Roboto Black" panose="02000000000000000000" pitchFamily="2" charset="0"/>
                          <a:ea typeface="Roboto Black" panose="02000000000000000000" pitchFamily="2" charset="0"/>
                          <a:cs typeface="Roboto Black" panose="02000000000000000000" pitchFamily="2" charset="0"/>
                        </a:rPr>
                        <a:t>571 million​</a:t>
                      </a:r>
                    </a:p>
                  </a:txBody>
                  <a:tcPr marL="137160" marR="137160" marT="137160" marB="137160">
                    <a:solidFill>
                      <a:srgbClr val="EAF5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70406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828CE62-D9A7-BE43-A2B4-EC9BBCD1FAEA}"/>
              </a:ext>
            </a:extLst>
          </p:cNvPr>
          <p:cNvSpPr txBox="1"/>
          <p:nvPr/>
        </p:nvSpPr>
        <p:spPr>
          <a:xfrm>
            <a:off x="1870806" y="6146601"/>
            <a:ext cx="4729269" cy="281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National Prescription Audit, December 2025.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CF50A9-A27E-292A-502B-F33C900EFCE8}"/>
              </a:ext>
            </a:extLst>
          </p:cNvPr>
          <p:cNvSpPr/>
          <p:nvPr/>
        </p:nvSpPr>
        <p:spPr>
          <a:xfrm>
            <a:off x="6497783" y="221674"/>
            <a:ext cx="5321410" cy="3207326"/>
          </a:xfrm>
          <a:prstGeom prst="rect">
            <a:avLst/>
          </a:prstGeom>
          <a:solidFill>
            <a:srgbClr val="EAF5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6534E08-6AF1-9FDD-31CF-DFB247D4CE1C}"/>
              </a:ext>
            </a:extLst>
          </p:cNvPr>
          <p:cNvGrpSpPr/>
          <p:nvPr/>
        </p:nvGrpSpPr>
        <p:grpSpPr>
          <a:xfrm>
            <a:off x="10460411" y="613339"/>
            <a:ext cx="846707" cy="1441819"/>
            <a:chOff x="9562127" y="4268099"/>
            <a:chExt cx="1000706" cy="170405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A55A26A-A0EE-D30D-F290-B67A13AC7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82311" y="4268099"/>
              <a:ext cx="956362" cy="170405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90EEAB0-70A5-EB83-66D9-786C491C6D66}"/>
                </a:ext>
              </a:extLst>
            </p:cNvPr>
            <p:cNvSpPr txBox="1"/>
            <p:nvPr/>
          </p:nvSpPr>
          <p:spPr>
            <a:xfrm>
              <a:off x="9562127" y="5088284"/>
              <a:ext cx="1000706" cy="309191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sz="1050" b="1">
                  <a:solidFill>
                    <a:srgbClr val="FF7700"/>
                  </a:solidFill>
                  <a:latin typeface="Roboto Black"/>
                  <a:ea typeface="Roboto Black"/>
                  <a:cs typeface="Roboto Black"/>
                </a:rPr>
                <a:t>BRAND Rx</a:t>
              </a:r>
              <a:endParaRPr lang="en-US" sz="1050" b="1">
                <a:solidFill>
                  <a:srgbClr val="FF770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B80A43F-AF6F-F425-AA9A-DD17D1E999A0}"/>
              </a:ext>
            </a:extLst>
          </p:cNvPr>
          <p:cNvGrpSpPr/>
          <p:nvPr/>
        </p:nvGrpSpPr>
        <p:grpSpPr>
          <a:xfrm>
            <a:off x="7684004" y="613339"/>
            <a:ext cx="1508963" cy="1561786"/>
            <a:chOff x="7186329" y="4268099"/>
            <a:chExt cx="1792938" cy="185570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93781A3-DE5C-DE6D-6C71-49717D7FD3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86329" y="4268099"/>
              <a:ext cx="1792938" cy="1855702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FB30E1-238F-ED84-206B-53092A7A7AF6}"/>
                </a:ext>
              </a:extLst>
            </p:cNvPr>
            <p:cNvSpPr txBox="1"/>
            <p:nvPr/>
          </p:nvSpPr>
          <p:spPr>
            <a:xfrm>
              <a:off x="7629759" y="5105240"/>
              <a:ext cx="1036525" cy="31084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sz="1050" b="1">
                  <a:solidFill>
                    <a:srgbClr val="00B0F0"/>
                  </a:solidFill>
                  <a:latin typeface="Roboto Black"/>
                  <a:ea typeface="Roboto Black"/>
                  <a:cs typeface="Roboto Black"/>
                </a:rPr>
                <a:t>Generic Rx</a:t>
              </a:r>
              <a:endParaRPr lang="en-US" sz="1050" b="1">
                <a:solidFill>
                  <a:srgbClr val="00B0F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EA15C72-737D-2BA5-E0F0-FA44ADDB5C07}"/>
              </a:ext>
            </a:extLst>
          </p:cNvPr>
          <p:cNvSpPr txBox="1"/>
          <p:nvPr/>
        </p:nvSpPr>
        <p:spPr>
          <a:xfrm>
            <a:off x="6708523" y="613339"/>
            <a:ext cx="8963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>
                <a:solidFill>
                  <a:srgbClr val="0083B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89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89E55B-89EF-6EF8-C4C2-8ED3CA663C9A}"/>
              </a:ext>
            </a:extLst>
          </p:cNvPr>
          <p:cNvSpPr txBox="1"/>
          <p:nvPr/>
        </p:nvSpPr>
        <p:spPr>
          <a:xfrm>
            <a:off x="6717831" y="1284502"/>
            <a:ext cx="1221809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200" b="1">
                <a:latin typeface="Roboto Black"/>
                <a:ea typeface="Roboto Black"/>
                <a:cs typeface="Roboto Black"/>
              </a:rPr>
              <a:t>Rx Drugs Filled</a:t>
            </a:r>
          </a:p>
          <a:p>
            <a:r>
              <a:rPr lang="en-US" sz="1200" b="1">
                <a:latin typeface="Roboto Black"/>
                <a:ea typeface="Roboto Black"/>
                <a:cs typeface="Roboto Black"/>
              </a:rPr>
              <a:t>4B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825F87-2AD8-0875-F23D-5165078E304B}"/>
              </a:ext>
            </a:extLst>
          </p:cNvPr>
          <p:cNvSpPr txBox="1"/>
          <p:nvPr/>
        </p:nvSpPr>
        <p:spPr>
          <a:xfrm>
            <a:off x="6501089" y="2158656"/>
            <a:ext cx="14382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>
                <a:solidFill>
                  <a:srgbClr val="0083B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11.6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F00F9D-FEF9-48AE-3E7F-C2CECD6DA852}"/>
              </a:ext>
            </a:extLst>
          </p:cNvPr>
          <p:cNvSpPr txBox="1"/>
          <p:nvPr/>
        </p:nvSpPr>
        <p:spPr>
          <a:xfrm>
            <a:off x="6636619" y="2851561"/>
            <a:ext cx="1420582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200" b="1">
                <a:latin typeface="Roboto Black"/>
                <a:ea typeface="Roboto Black"/>
                <a:cs typeface="Roboto Black"/>
              </a:rPr>
              <a:t>Rx Drug Spending</a:t>
            </a:r>
          </a:p>
          <a:p>
            <a:r>
              <a:rPr lang="en-US" sz="1200" b="1">
                <a:latin typeface="Roboto Black"/>
                <a:ea typeface="Roboto Black"/>
                <a:cs typeface="Roboto Black"/>
              </a:rPr>
              <a:t>$106B</a:t>
            </a:r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422541-ECCB-9EC8-D3CA-4BBE044D2781}"/>
              </a:ext>
            </a:extLst>
          </p:cNvPr>
          <p:cNvSpPr txBox="1"/>
          <p:nvPr/>
        </p:nvSpPr>
        <p:spPr>
          <a:xfrm>
            <a:off x="9275223" y="613339"/>
            <a:ext cx="8963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>
                <a:solidFill>
                  <a:srgbClr val="F04C24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7888BB-3F27-1EAC-6489-BB2D4C1138DA}"/>
              </a:ext>
            </a:extLst>
          </p:cNvPr>
          <p:cNvSpPr txBox="1"/>
          <p:nvPr/>
        </p:nvSpPr>
        <p:spPr>
          <a:xfrm>
            <a:off x="9275033" y="1289167"/>
            <a:ext cx="1221809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200" b="1">
                <a:latin typeface="Roboto Black"/>
                <a:ea typeface="Roboto Black"/>
                <a:cs typeface="Roboto Black"/>
              </a:rPr>
              <a:t>Rx Drugs Filled</a:t>
            </a:r>
          </a:p>
          <a:p>
            <a:r>
              <a:rPr lang="en-US" sz="1200" b="1">
                <a:latin typeface="Roboto Black"/>
                <a:ea typeface="Roboto Black"/>
                <a:cs typeface="Roboto Black"/>
              </a:rPr>
              <a:t>485M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1A31EB-03EE-635A-8325-45F4C5877EF8}"/>
              </a:ext>
            </a:extLst>
          </p:cNvPr>
          <p:cNvSpPr txBox="1"/>
          <p:nvPr/>
        </p:nvSpPr>
        <p:spPr>
          <a:xfrm>
            <a:off x="8671641" y="2158656"/>
            <a:ext cx="14382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>
                <a:solidFill>
                  <a:srgbClr val="F04C24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88.4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765DC97-444F-0B76-48CB-CE12EA9AC169}"/>
              </a:ext>
            </a:extLst>
          </p:cNvPr>
          <p:cNvSpPr txBox="1"/>
          <p:nvPr/>
        </p:nvSpPr>
        <p:spPr>
          <a:xfrm>
            <a:off x="8707352" y="2618728"/>
            <a:ext cx="142058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1200" b="1">
              <a:latin typeface="Roboto Black"/>
              <a:ea typeface="Roboto Black"/>
              <a:cs typeface="Roboto Black"/>
            </a:endParaRPr>
          </a:p>
          <a:p>
            <a:r>
              <a:rPr lang="en-US" sz="1200" b="1">
                <a:latin typeface="Roboto Black"/>
                <a:ea typeface="Roboto Black"/>
                <a:cs typeface="Roboto Black"/>
              </a:rPr>
              <a:t>Rx Drug Spending</a:t>
            </a:r>
          </a:p>
          <a:p>
            <a:r>
              <a:rPr lang="en-US" sz="1200" b="1">
                <a:latin typeface="Roboto Black"/>
                <a:ea typeface="Roboto Black"/>
                <a:cs typeface="Roboto Black"/>
              </a:rPr>
              <a:t>$804B</a:t>
            </a:r>
            <a:endParaRPr lang="en-US"/>
          </a:p>
        </p:txBody>
      </p:sp>
      <p:pic>
        <p:nvPicPr>
          <p:cNvPr id="23" name="Graphic 22" descr="Back outline">
            <a:extLst>
              <a:ext uri="{FF2B5EF4-FFF2-40B4-BE49-F238E27FC236}">
                <a16:creationId xmlns:a16="http://schemas.microsoft.com/office/drawing/2014/main" id="{7451AEE4-083F-1CD9-A817-83DB17DD42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148519" y="1575068"/>
            <a:ext cx="457200" cy="457200"/>
          </a:xfrm>
          <a:prstGeom prst="rect">
            <a:avLst/>
          </a:prstGeom>
        </p:spPr>
      </p:pic>
      <p:pic>
        <p:nvPicPr>
          <p:cNvPr id="24" name="Graphic 23" descr="Back outline">
            <a:extLst>
              <a:ext uri="{FF2B5EF4-FFF2-40B4-BE49-F238E27FC236}">
                <a16:creationId xmlns:a16="http://schemas.microsoft.com/office/drawing/2014/main" id="{0105A4BD-6821-1FA9-23FC-C3A766E632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658361" y="1740990"/>
            <a:ext cx="457200" cy="457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3F491D3-5E45-A24E-7401-67B1C39326BC}"/>
              </a:ext>
            </a:extLst>
          </p:cNvPr>
          <p:cNvSpPr txBox="1"/>
          <p:nvPr/>
        </p:nvSpPr>
        <p:spPr>
          <a:xfrm>
            <a:off x="6600075" y="318904"/>
            <a:ext cx="279135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>
                <a:latin typeface="Roboto Black"/>
                <a:ea typeface="Roboto Black"/>
                <a:cs typeface="Roboto Black"/>
              </a:rPr>
              <a:t>Generic &amp; Biosimilar Medicines</a:t>
            </a:r>
            <a:endParaRPr lang="en-US" sz="1400" b="1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3ABB2E-A558-B5E7-894C-3555EFE49D54}"/>
              </a:ext>
            </a:extLst>
          </p:cNvPr>
          <p:cNvSpPr txBox="1"/>
          <p:nvPr/>
        </p:nvSpPr>
        <p:spPr>
          <a:xfrm>
            <a:off x="9390747" y="316859"/>
            <a:ext cx="218222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Brand Drugs 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5967DF-A0FD-83B4-74A6-7E32653CD0C8}"/>
              </a:ext>
            </a:extLst>
          </p:cNvPr>
          <p:cNvSpPr txBox="1"/>
          <p:nvPr/>
        </p:nvSpPr>
        <p:spPr>
          <a:xfrm>
            <a:off x="7447726" y="767227"/>
            <a:ext cx="450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>
                <a:solidFill>
                  <a:srgbClr val="0083B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%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F7E399-538C-54A0-2AA2-381AE556529A}"/>
              </a:ext>
            </a:extLst>
          </p:cNvPr>
          <p:cNvSpPr txBox="1"/>
          <p:nvPr/>
        </p:nvSpPr>
        <p:spPr>
          <a:xfrm>
            <a:off x="9973864" y="767227"/>
            <a:ext cx="450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>
                <a:solidFill>
                  <a:srgbClr val="F04C24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4C01CB-C873-8610-0064-21D59F77A235}"/>
              </a:ext>
            </a:extLst>
          </p:cNvPr>
          <p:cNvSpPr txBox="1"/>
          <p:nvPr/>
        </p:nvSpPr>
        <p:spPr>
          <a:xfrm>
            <a:off x="7784879" y="2312544"/>
            <a:ext cx="450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>
                <a:solidFill>
                  <a:srgbClr val="0083B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E9C2DE-E795-6DB3-78A3-11550A96CF3B}"/>
              </a:ext>
            </a:extLst>
          </p:cNvPr>
          <p:cNvSpPr txBox="1"/>
          <p:nvPr/>
        </p:nvSpPr>
        <p:spPr>
          <a:xfrm>
            <a:off x="9938335" y="2312544"/>
            <a:ext cx="450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>
                <a:solidFill>
                  <a:srgbClr val="F04C24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%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387293B-8278-E6EA-2253-5060F8157D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9852" y="2235265"/>
            <a:ext cx="1298573" cy="106941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4ACD7F-181C-D696-FAA1-5A5E2FF649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6843" y="2644702"/>
            <a:ext cx="365760" cy="487680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5443B289-5AA2-556E-57FF-551AD55273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753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0794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8">
            <a:extLst>
              <a:ext uri="{FF2B5EF4-FFF2-40B4-BE49-F238E27FC236}">
                <a16:creationId xmlns:a16="http://schemas.microsoft.com/office/drawing/2014/main" id="{225FAC19-8DB4-6F78-DE91-1202434EA0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0053522"/>
              </p:ext>
            </p:extLst>
          </p:nvPr>
        </p:nvGraphicFramePr>
        <p:xfrm>
          <a:off x="384175" y="1377912"/>
          <a:ext cx="11339513" cy="4433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D99C63EA-E1AF-BB82-7B45-862A79C30170}"/>
              </a:ext>
            </a:extLst>
          </p:cNvPr>
          <p:cNvSpPr txBox="1">
            <a:spLocks/>
          </p:cNvSpPr>
          <p:nvPr/>
        </p:nvSpPr>
        <p:spPr>
          <a:xfrm>
            <a:off x="562323" y="365125"/>
            <a:ext cx="11067354" cy="93105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600" b="1" dirty="0">
                <a:latin typeface="Roboto Black"/>
                <a:ea typeface="Roboto Black"/>
                <a:cs typeface="Roboto Black"/>
              </a:rPr>
              <a:t>Biosimilar Market Share Averaging 23%, Down from ~40% from Last Year Due to New Biosimilar Launches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37D089-6967-D7C6-7339-2787B84BF9C4}"/>
              </a:ext>
            </a:extLst>
          </p:cNvPr>
          <p:cNvSpPr txBox="1"/>
          <p:nvPr/>
        </p:nvSpPr>
        <p:spPr>
          <a:xfrm>
            <a:off x="838200" y="6215876"/>
            <a:ext cx="7424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National Sales Perspective, December 2024; IQVIA Institute, June 2025.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B250DD80-AEA4-7150-E4FD-3AB696B6E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817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922FD-C970-2A3D-9A60-EE5ED20909F5}"/>
              </a:ext>
            </a:extLst>
          </p:cNvPr>
          <p:cNvSpPr txBox="1">
            <a:spLocks/>
          </p:cNvSpPr>
          <p:nvPr/>
        </p:nvSpPr>
        <p:spPr>
          <a:xfrm>
            <a:off x="365577" y="356503"/>
            <a:ext cx="11630480" cy="1406150"/>
          </a:xfrm>
          <a:prstGeom prst="rect">
            <a:avLst/>
          </a:prstGeom>
        </p:spPr>
        <p:txBody>
          <a:bodyPr lIns="91440" tIns="45720" rIns="91440" bIns="45720" anchor="t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300" b="1" dirty="0">
                <a:latin typeface="Roboto Black"/>
                <a:ea typeface="Roboto Black"/>
                <a:cs typeface="Roboto Black"/>
              </a:rPr>
              <a:t>In First 3 Years After Biosimilar Entry, an Average Originator Brand Suffers a ~23% Drop in ASP and a Nearly Two-Fold Increase in List-to-Net Gap</a:t>
            </a:r>
            <a:br>
              <a:rPr lang="en-US" sz="22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</a:br>
            <a:r>
              <a:rPr lang="en-US" sz="2700" dirty="0">
                <a:latin typeface="Roboto Medium"/>
                <a:ea typeface="Roboto Medium"/>
                <a:cs typeface="Roboto Medium"/>
              </a:rPr>
              <a:t>Molecule-Average ASP Is Declining Faster Than Originator ASP Due to Lower Prices of Biosimilars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BFCA0D-DC75-BC07-2BF2-E84C922496AD}"/>
              </a:ext>
            </a:extLst>
          </p:cNvPr>
          <p:cNvSpPr txBox="1"/>
          <p:nvPr/>
        </p:nvSpPr>
        <p:spPr>
          <a:xfrm>
            <a:off x="838200" y="6215876"/>
            <a:ext cx="80270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US Market Access Strategy Consulting analysis, CMS ASP Data, NSP Sales, Redbook WAC Data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2299E0B-48E0-5DEE-1CBC-AEAB2048E9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1847418"/>
              </p:ext>
            </p:extLst>
          </p:nvPr>
        </p:nvGraphicFramePr>
        <p:xfrm>
          <a:off x="853334" y="1767104"/>
          <a:ext cx="3383280" cy="2456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4124962-A45A-A0DB-6321-5033B2E789C8}"/>
              </a:ext>
            </a:extLst>
          </p:cNvPr>
          <p:cNvSpPr/>
          <p:nvPr/>
        </p:nvSpPr>
        <p:spPr>
          <a:xfrm>
            <a:off x="901197" y="4320493"/>
            <a:ext cx="3226595" cy="365760"/>
          </a:xfrm>
          <a:prstGeom prst="roundRect">
            <a:avLst/>
          </a:prstGeom>
          <a:solidFill>
            <a:srgbClr val="0F5B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Molecule ASP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F9AAD1-87AE-835A-3C8E-A8CC35AD2FD4}"/>
              </a:ext>
            </a:extLst>
          </p:cNvPr>
          <p:cNvSpPr txBox="1"/>
          <p:nvPr/>
        </p:nvSpPr>
        <p:spPr>
          <a:xfrm>
            <a:off x="901196" y="4783037"/>
            <a:ext cx="32265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On average,</a:t>
            </a:r>
            <a:b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en-US" sz="2800" b="1">
                <a:solidFill>
                  <a:srgbClr val="25408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-39%</a:t>
            </a:r>
            <a:br>
              <a:rPr lang="en-US" sz="1400" b="1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</a:br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 first 3 years of</a:t>
            </a:r>
            <a:b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Biosimilar Market Presence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BD1F7F7-637A-54E9-621A-B2AD8338FE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8009242"/>
              </p:ext>
            </p:extLst>
          </p:nvPr>
        </p:nvGraphicFramePr>
        <p:xfrm>
          <a:off x="4419494" y="1767104"/>
          <a:ext cx="3383279" cy="2456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B5B1017-278D-54AB-4806-DD7F3916FAC1}"/>
              </a:ext>
            </a:extLst>
          </p:cNvPr>
          <p:cNvSpPr/>
          <p:nvPr/>
        </p:nvSpPr>
        <p:spPr>
          <a:xfrm>
            <a:off x="4419494" y="4320493"/>
            <a:ext cx="3383279" cy="365760"/>
          </a:xfrm>
          <a:prstGeom prst="roundRect">
            <a:avLst/>
          </a:prstGeom>
          <a:solidFill>
            <a:srgbClr val="FF7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Originator ASP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EFE9F1-6E5B-9A39-770C-DD518729621B}"/>
              </a:ext>
            </a:extLst>
          </p:cNvPr>
          <p:cNvSpPr txBox="1"/>
          <p:nvPr/>
        </p:nvSpPr>
        <p:spPr>
          <a:xfrm>
            <a:off x="4419493" y="4783037"/>
            <a:ext cx="3383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On average,</a:t>
            </a:r>
            <a:b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en-US" sz="2800" b="1">
                <a:solidFill>
                  <a:srgbClr val="FF770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-23%</a:t>
            </a:r>
            <a:br>
              <a:rPr lang="en-US" sz="1400" b="1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</a:br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 first 3 years of</a:t>
            </a:r>
            <a:b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Biosimilar Market Presence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E635094-13E8-2FC7-E5E4-8DD520767C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6876010"/>
              </p:ext>
            </p:extLst>
          </p:nvPr>
        </p:nvGraphicFramePr>
        <p:xfrm>
          <a:off x="7985652" y="1767104"/>
          <a:ext cx="3383281" cy="2456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548201E-DDFD-59EF-3A78-9468E472EE0A}"/>
              </a:ext>
            </a:extLst>
          </p:cNvPr>
          <p:cNvSpPr/>
          <p:nvPr/>
        </p:nvSpPr>
        <p:spPr>
          <a:xfrm>
            <a:off x="8094475" y="4320493"/>
            <a:ext cx="3274458" cy="365760"/>
          </a:xfrm>
          <a:prstGeom prst="roundRect">
            <a:avLst/>
          </a:prstGeom>
          <a:solidFill>
            <a:srgbClr val="13B7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Originator WAC to ASP Gap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CB34A8-9CA3-EE2B-7D86-E280D577011B}"/>
              </a:ext>
            </a:extLst>
          </p:cNvPr>
          <p:cNvSpPr txBox="1"/>
          <p:nvPr/>
        </p:nvSpPr>
        <p:spPr>
          <a:xfrm>
            <a:off x="8094475" y="4690704"/>
            <a:ext cx="32744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On average,</a:t>
            </a:r>
            <a:b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en-US" sz="2800" b="1">
                <a:solidFill>
                  <a:srgbClr val="13B74C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1.8x</a:t>
            </a:r>
            <a:br>
              <a:rPr lang="en-US" sz="1400" b="1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</a:br>
            <a:r>
              <a:rPr lang="en-US" sz="14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Increase in off-WAC discounting in first 3 years of Biosimilar Market Presence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FC82BF8F-C980-475F-140F-A8D1904FB1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1800" y="5983141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7961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02794-FFF5-06A2-426F-662C1E30F702}"/>
              </a:ext>
            </a:extLst>
          </p:cNvPr>
          <p:cNvSpPr txBox="1">
            <a:spLocks/>
          </p:cNvSpPr>
          <p:nvPr/>
        </p:nvSpPr>
        <p:spPr>
          <a:xfrm>
            <a:off x="633845" y="336187"/>
            <a:ext cx="10924309" cy="1648304"/>
          </a:xfrm>
          <a:prstGeom prst="rect">
            <a:avLst/>
          </a:prstGeom>
        </p:spPr>
        <p:txBody>
          <a:bodyPr lIns="91440" tIns="45720" rIns="91440" bIns="45720" anchor="t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Second-to-Market Biosimilar Launched Within 3 Years of the First Has Potential to Nearly Double the ASP Pressure</a:t>
            </a:r>
            <a:br>
              <a:rPr lang="en-US" sz="22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</a:br>
            <a:r>
              <a:rPr lang="en-US" sz="2200" dirty="0">
                <a:latin typeface="Roboto Medium"/>
                <a:ea typeface="Roboto Medium"/>
                <a:cs typeface="Roboto Medium"/>
              </a:rPr>
              <a:t>Further Competition (Third and Later Biosimilars) Does Increase ASP Pressure, but Marginal Impact of Further Launches Is Lower Than That of the First and Second Biosimilars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E659ED-C428-A4DE-0E30-17A4AB49167D}"/>
              </a:ext>
            </a:extLst>
          </p:cNvPr>
          <p:cNvSpPr txBox="1"/>
          <p:nvPr/>
        </p:nvSpPr>
        <p:spPr>
          <a:xfrm>
            <a:off x="838200" y="6208467"/>
            <a:ext cx="80270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US Market Access Strategy Consulting analysis, CMS ASP Data, NSP Sales, Redbook WAC Data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70DF5E9-2671-C309-EFB7-0ACAEE4AE1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3151308"/>
              </p:ext>
            </p:extLst>
          </p:nvPr>
        </p:nvGraphicFramePr>
        <p:xfrm>
          <a:off x="304800" y="1984491"/>
          <a:ext cx="8568206" cy="3782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0923255-24B1-C02A-35E5-970A8994877A}"/>
              </a:ext>
            </a:extLst>
          </p:cNvPr>
          <p:cNvSpPr txBox="1"/>
          <p:nvPr/>
        </p:nvSpPr>
        <p:spPr>
          <a:xfrm>
            <a:off x="1739098" y="5705046"/>
            <a:ext cx="6206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Year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6DB56C-84EE-D427-CD35-BE9F832DF991}"/>
              </a:ext>
            </a:extLst>
          </p:cNvPr>
          <p:cNvSpPr txBox="1"/>
          <p:nvPr/>
        </p:nvSpPr>
        <p:spPr>
          <a:xfrm>
            <a:off x="4361758" y="5705046"/>
            <a:ext cx="6206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Year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5064F6-7C4C-007D-799B-59EE3D147D5D}"/>
              </a:ext>
            </a:extLst>
          </p:cNvPr>
          <p:cNvSpPr txBox="1"/>
          <p:nvPr/>
        </p:nvSpPr>
        <p:spPr>
          <a:xfrm>
            <a:off x="6978499" y="5705046"/>
            <a:ext cx="6206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Year 3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4B594CF-A148-5072-2EBF-956C4E0FB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609063"/>
              </p:ext>
            </p:extLst>
          </p:nvPr>
        </p:nvGraphicFramePr>
        <p:xfrm>
          <a:off x="8568206" y="3276202"/>
          <a:ext cx="3242075" cy="1652713"/>
        </p:xfrm>
        <a:graphic>
          <a:graphicData uri="http://schemas.openxmlformats.org/drawingml/2006/table">
            <a:tbl>
              <a:tblPr firstCol="1">
                <a:tableStyleId>{073A0DAA-6AF3-43AB-8588-CEC1D06C72B9}</a:tableStyleId>
              </a:tblPr>
              <a:tblGrid>
                <a:gridCol w="1141612">
                  <a:extLst>
                    <a:ext uri="{9D8B030D-6E8A-4147-A177-3AD203B41FA5}">
                      <a16:colId xmlns:a16="http://schemas.microsoft.com/office/drawing/2014/main" val="3361992511"/>
                    </a:ext>
                  </a:extLst>
                </a:gridCol>
                <a:gridCol w="2100463">
                  <a:extLst>
                    <a:ext uri="{9D8B030D-6E8A-4147-A177-3AD203B41FA5}">
                      <a16:colId xmlns:a16="http://schemas.microsoft.com/office/drawing/2014/main" val="2530134367"/>
                    </a:ext>
                  </a:extLst>
                </a:gridCol>
              </a:tblGrid>
              <a:tr h="405339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latin typeface="Roboto Medium"/>
                          <a:ea typeface="Roboto Medium"/>
                          <a:cs typeface="Roboto Medium"/>
                        </a:rPr>
                        <a:t>1 </a:t>
                      </a:r>
                      <a:r>
                        <a:rPr lang="en-US" sz="1300" err="1">
                          <a:latin typeface="Roboto Medium"/>
                          <a:ea typeface="Roboto Medium"/>
                          <a:cs typeface="Roboto Medium"/>
                        </a:rPr>
                        <a:t>Biosim</a:t>
                      </a:r>
                      <a:endParaRPr lang="en-US" sz="1300">
                        <a:latin typeface="Roboto Medium"/>
                        <a:ea typeface="Roboto Medium"/>
                        <a:cs typeface="Roboto Medium"/>
                      </a:endParaRP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latin typeface="Roboto Medium"/>
                          <a:ea typeface="Roboto Medium"/>
                          <a:cs typeface="Roboto Medium"/>
                        </a:rPr>
                        <a:t>Filgrastim, </a:t>
                      </a:r>
                      <a:r>
                        <a:rPr lang="en-US" sz="1300" kern="1200">
                          <a:solidFill>
                            <a:schemeClr val="dk1"/>
                          </a:solidFill>
                          <a:latin typeface="Roboto Medium"/>
                          <a:ea typeface="Roboto Medium"/>
                          <a:cs typeface="Roboto Medium"/>
                        </a:rPr>
                        <a:t>Epoetin Alfa</a:t>
                      </a:r>
                      <a:endParaRPr lang="en-US" sz="1300">
                        <a:latin typeface="Roboto Medium"/>
                        <a:ea typeface="Roboto Medium"/>
                        <a:cs typeface="Roboto Medium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215286"/>
                  </a:ext>
                </a:extLst>
              </a:tr>
              <a:tr h="623687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latin typeface="Roboto Medium"/>
                          <a:ea typeface="Roboto Medium"/>
                          <a:cs typeface="Roboto Medium"/>
                        </a:rPr>
                        <a:t>2 </a:t>
                      </a:r>
                      <a:r>
                        <a:rPr lang="en-US" sz="1300" err="1">
                          <a:latin typeface="Roboto Medium"/>
                          <a:ea typeface="Roboto Medium"/>
                          <a:cs typeface="Roboto Medium"/>
                        </a:rPr>
                        <a:t>Biosims</a:t>
                      </a:r>
                      <a:endParaRPr lang="en-US" sz="1300">
                        <a:latin typeface="Roboto Medium"/>
                        <a:ea typeface="Roboto Medium"/>
                        <a:cs typeface="Roboto Medium"/>
                      </a:endParaRP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>
                          <a:solidFill>
                            <a:schemeClr val="dk1"/>
                          </a:solidFill>
                          <a:latin typeface="Roboto Medium"/>
                          <a:ea typeface="Roboto Medium"/>
                          <a:cs typeface="Roboto Medium"/>
                        </a:rPr>
                        <a:t>Infliximab, Bevacizumab, Ranibizumab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391941"/>
                  </a:ext>
                </a:extLst>
              </a:tr>
              <a:tr h="623687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latin typeface="Roboto Medium"/>
                          <a:ea typeface="Roboto Medium"/>
                          <a:cs typeface="Roboto Medium"/>
                        </a:rPr>
                        <a:t>3+ </a:t>
                      </a:r>
                      <a:r>
                        <a:rPr lang="en-US" sz="1300" err="1">
                          <a:latin typeface="Roboto Medium"/>
                          <a:ea typeface="Roboto Medium"/>
                          <a:cs typeface="Roboto Medium"/>
                        </a:rPr>
                        <a:t>Biosims</a:t>
                      </a:r>
                      <a:endParaRPr lang="en-US" sz="1300">
                        <a:latin typeface="Roboto Medium"/>
                        <a:ea typeface="Roboto Medium"/>
                        <a:cs typeface="Roboto Medium"/>
                      </a:endParaRP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kern="1200" err="1">
                          <a:solidFill>
                            <a:schemeClr val="dk1"/>
                          </a:solidFill>
                          <a:latin typeface="Roboto Medium"/>
                          <a:ea typeface="Roboto Medium"/>
                          <a:cs typeface="Roboto Medium"/>
                        </a:rPr>
                        <a:t>Pegfilgrastim</a:t>
                      </a:r>
                      <a:r>
                        <a:rPr lang="en-US" sz="1300" kern="1200">
                          <a:solidFill>
                            <a:schemeClr val="dk1"/>
                          </a:solidFill>
                          <a:latin typeface="Roboto Medium"/>
                          <a:ea typeface="Roboto Medium"/>
                          <a:cs typeface="Roboto Medium"/>
                        </a:rPr>
                        <a:t>*, Trastuzumab, Rituximab*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51612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78D232A-7139-059B-8115-2E923523475A}"/>
              </a:ext>
            </a:extLst>
          </p:cNvPr>
          <p:cNvSpPr txBox="1"/>
          <p:nvPr/>
        </p:nvSpPr>
        <p:spPr>
          <a:xfrm>
            <a:off x="8568206" y="5095984"/>
            <a:ext cx="1260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# of Biosimilars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98DF0A-6293-4071-29CD-6E9A40FF079F}"/>
              </a:ext>
            </a:extLst>
          </p:cNvPr>
          <p:cNvSpPr txBox="1"/>
          <p:nvPr/>
        </p:nvSpPr>
        <p:spPr>
          <a:xfrm>
            <a:off x="8568206" y="5509275"/>
            <a:ext cx="1490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Time Since Launch of First Biosimilar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BACFB8-1A3F-FDC7-8DDE-B9C879F6D618}"/>
              </a:ext>
            </a:extLst>
          </p:cNvPr>
          <p:cNvSpPr txBox="1"/>
          <p:nvPr/>
        </p:nvSpPr>
        <p:spPr>
          <a:xfrm>
            <a:off x="1695371" y="2836322"/>
            <a:ext cx="61565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tx1">
                    <a:lumMod val="65000"/>
                    <a:lumOff val="3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+29%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E60CA9-367B-2F59-570A-4F03B4952A29}"/>
              </a:ext>
            </a:extLst>
          </p:cNvPr>
          <p:cNvSpPr txBox="1"/>
          <p:nvPr/>
        </p:nvSpPr>
        <p:spPr>
          <a:xfrm>
            <a:off x="2393795" y="2836322"/>
            <a:ext cx="60221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tx1">
                    <a:lumMod val="65000"/>
                    <a:lumOff val="3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+58%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4861C4-E7B2-38C0-E240-C246277F999B}"/>
              </a:ext>
            </a:extLst>
          </p:cNvPr>
          <p:cNvSpPr txBox="1"/>
          <p:nvPr/>
        </p:nvSpPr>
        <p:spPr>
          <a:xfrm>
            <a:off x="4313513" y="2836322"/>
            <a:ext cx="60956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tx1">
                    <a:lumMod val="65000"/>
                    <a:lumOff val="3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+37%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9DD5B5-328A-AF5F-9DE1-32C26D3FC463}"/>
              </a:ext>
            </a:extLst>
          </p:cNvPr>
          <p:cNvSpPr txBox="1"/>
          <p:nvPr/>
        </p:nvSpPr>
        <p:spPr>
          <a:xfrm>
            <a:off x="5003039" y="2836322"/>
            <a:ext cx="61732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tx1">
                    <a:lumMod val="65000"/>
                    <a:lumOff val="3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+20%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F76539-3C47-8657-D9A2-72873D22F6CF}"/>
              </a:ext>
            </a:extLst>
          </p:cNvPr>
          <p:cNvSpPr txBox="1"/>
          <p:nvPr/>
        </p:nvSpPr>
        <p:spPr>
          <a:xfrm>
            <a:off x="6927300" y="2836322"/>
            <a:ext cx="65791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tx1">
                    <a:lumMod val="65000"/>
                    <a:lumOff val="3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+75%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46DC55-0142-18A4-5FD4-41D5A699F17D}"/>
              </a:ext>
            </a:extLst>
          </p:cNvPr>
          <p:cNvSpPr txBox="1"/>
          <p:nvPr/>
        </p:nvSpPr>
        <p:spPr>
          <a:xfrm>
            <a:off x="7624673" y="2836322"/>
            <a:ext cx="55959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tx1">
                    <a:lumMod val="65000"/>
                    <a:lumOff val="3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+19%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08DDC52-6262-CF73-866C-C74F5274B740}"/>
              </a:ext>
            </a:extLst>
          </p:cNvPr>
          <p:cNvCxnSpPr>
            <a:cxnSpLocks/>
          </p:cNvCxnSpPr>
          <p:nvPr/>
        </p:nvCxnSpPr>
        <p:spPr>
          <a:xfrm flipH="1" flipV="1">
            <a:off x="7624673" y="3108624"/>
            <a:ext cx="1" cy="228600"/>
          </a:xfrm>
          <a:prstGeom prst="line">
            <a:avLst/>
          </a:prstGeom>
          <a:ln>
            <a:solidFill>
              <a:srgbClr val="0083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92C0059-882A-D3D8-2E2D-45E621A5CE3F}"/>
              </a:ext>
            </a:extLst>
          </p:cNvPr>
          <p:cNvCxnSpPr/>
          <p:nvPr/>
        </p:nvCxnSpPr>
        <p:spPr>
          <a:xfrm>
            <a:off x="7544711" y="3113321"/>
            <a:ext cx="1" cy="223903"/>
          </a:xfrm>
          <a:prstGeom prst="straightConnector1">
            <a:avLst/>
          </a:prstGeom>
          <a:ln>
            <a:solidFill>
              <a:srgbClr val="0083B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7FFA286-BFF1-665D-F51E-C60D58456A9B}"/>
              </a:ext>
            </a:extLst>
          </p:cNvPr>
          <p:cNvCxnSpPr>
            <a:cxnSpLocks/>
          </p:cNvCxnSpPr>
          <p:nvPr/>
        </p:nvCxnSpPr>
        <p:spPr>
          <a:xfrm flipH="1" flipV="1">
            <a:off x="6930852" y="3108624"/>
            <a:ext cx="1" cy="228600"/>
          </a:xfrm>
          <a:prstGeom prst="line">
            <a:avLst/>
          </a:prstGeom>
          <a:ln>
            <a:solidFill>
              <a:srgbClr val="0083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2D79750-825F-6168-3E8B-C6AC7CD089A2}"/>
              </a:ext>
            </a:extLst>
          </p:cNvPr>
          <p:cNvCxnSpPr/>
          <p:nvPr/>
        </p:nvCxnSpPr>
        <p:spPr>
          <a:xfrm>
            <a:off x="8237791" y="3113321"/>
            <a:ext cx="1" cy="223903"/>
          </a:xfrm>
          <a:prstGeom prst="straightConnector1">
            <a:avLst/>
          </a:prstGeom>
          <a:ln>
            <a:solidFill>
              <a:srgbClr val="0083B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21874C9-8EBB-0065-900C-F47248F43E9A}"/>
              </a:ext>
            </a:extLst>
          </p:cNvPr>
          <p:cNvCxnSpPr>
            <a:cxnSpLocks/>
          </p:cNvCxnSpPr>
          <p:nvPr/>
        </p:nvCxnSpPr>
        <p:spPr>
          <a:xfrm flipH="1" flipV="1">
            <a:off x="5003781" y="3108624"/>
            <a:ext cx="1" cy="228600"/>
          </a:xfrm>
          <a:prstGeom prst="line">
            <a:avLst/>
          </a:prstGeom>
          <a:ln>
            <a:solidFill>
              <a:srgbClr val="0083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9F1B4AB4-4355-5976-8ED7-7105A7845A63}"/>
              </a:ext>
            </a:extLst>
          </p:cNvPr>
          <p:cNvCxnSpPr/>
          <p:nvPr/>
        </p:nvCxnSpPr>
        <p:spPr>
          <a:xfrm>
            <a:off x="4923819" y="3113321"/>
            <a:ext cx="1" cy="223903"/>
          </a:xfrm>
          <a:prstGeom prst="straightConnector1">
            <a:avLst/>
          </a:prstGeom>
          <a:ln>
            <a:solidFill>
              <a:srgbClr val="0083B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E04FC9A-DD11-FED0-B208-C0B49BBD8A5C}"/>
              </a:ext>
            </a:extLst>
          </p:cNvPr>
          <p:cNvCxnSpPr>
            <a:cxnSpLocks/>
          </p:cNvCxnSpPr>
          <p:nvPr/>
        </p:nvCxnSpPr>
        <p:spPr>
          <a:xfrm flipH="1" flipV="1">
            <a:off x="4309960" y="3108624"/>
            <a:ext cx="1" cy="228600"/>
          </a:xfrm>
          <a:prstGeom prst="line">
            <a:avLst/>
          </a:prstGeom>
          <a:ln>
            <a:solidFill>
              <a:srgbClr val="0083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662E2F7-F86B-9B3D-1037-391DD39488E2}"/>
              </a:ext>
            </a:extLst>
          </p:cNvPr>
          <p:cNvCxnSpPr/>
          <p:nvPr/>
        </p:nvCxnSpPr>
        <p:spPr>
          <a:xfrm>
            <a:off x="5616899" y="3113321"/>
            <a:ext cx="1" cy="223903"/>
          </a:xfrm>
          <a:prstGeom prst="straightConnector1">
            <a:avLst/>
          </a:prstGeom>
          <a:ln>
            <a:solidFill>
              <a:srgbClr val="0083B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EF5EE6C-26CC-AC20-63EA-9AC17A2F6262}"/>
              </a:ext>
            </a:extLst>
          </p:cNvPr>
          <p:cNvCxnSpPr>
            <a:cxnSpLocks/>
          </p:cNvCxnSpPr>
          <p:nvPr/>
        </p:nvCxnSpPr>
        <p:spPr>
          <a:xfrm flipH="1" flipV="1">
            <a:off x="2394537" y="3108624"/>
            <a:ext cx="1" cy="228600"/>
          </a:xfrm>
          <a:prstGeom prst="line">
            <a:avLst/>
          </a:prstGeom>
          <a:ln>
            <a:solidFill>
              <a:srgbClr val="0083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B6C6AB2-0549-DFB9-0904-EE4812CD9002}"/>
              </a:ext>
            </a:extLst>
          </p:cNvPr>
          <p:cNvCxnSpPr/>
          <p:nvPr/>
        </p:nvCxnSpPr>
        <p:spPr>
          <a:xfrm>
            <a:off x="2314575" y="3113321"/>
            <a:ext cx="1" cy="223903"/>
          </a:xfrm>
          <a:prstGeom prst="straightConnector1">
            <a:avLst/>
          </a:prstGeom>
          <a:ln>
            <a:solidFill>
              <a:srgbClr val="0083B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881CB8E-DB6C-B777-0AC1-0D322D1713CC}"/>
              </a:ext>
            </a:extLst>
          </p:cNvPr>
          <p:cNvCxnSpPr>
            <a:cxnSpLocks/>
          </p:cNvCxnSpPr>
          <p:nvPr/>
        </p:nvCxnSpPr>
        <p:spPr>
          <a:xfrm flipH="1" flipV="1">
            <a:off x="1700716" y="3108624"/>
            <a:ext cx="1" cy="228600"/>
          </a:xfrm>
          <a:prstGeom prst="line">
            <a:avLst/>
          </a:prstGeom>
          <a:ln>
            <a:solidFill>
              <a:srgbClr val="0083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8E29CEE-BED6-B21C-7802-827914809F8D}"/>
              </a:ext>
            </a:extLst>
          </p:cNvPr>
          <p:cNvCxnSpPr/>
          <p:nvPr/>
        </p:nvCxnSpPr>
        <p:spPr>
          <a:xfrm>
            <a:off x="3007655" y="3113321"/>
            <a:ext cx="1" cy="223903"/>
          </a:xfrm>
          <a:prstGeom prst="straightConnector1">
            <a:avLst/>
          </a:prstGeom>
          <a:ln>
            <a:solidFill>
              <a:srgbClr val="0083B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4F612093-D1A7-C59A-7DFE-1A1AD3604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25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C0D2C77-4D54-642B-0AD2-78907B73FDA5}"/>
              </a:ext>
            </a:extLst>
          </p:cNvPr>
          <p:cNvSpPr/>
          <p:nvPr/>
        </p:nvSpPr>
        <p:spPr>
          <a:xfrm>
            <a:off x="381720" y="2051840"/>
            <a:ext cx="3505947" cy="4029696"/>
          </a:xfrm>
          <a:prstGeom prst="roundRect">
            <a:avLst>
              <a:gd name="adj" fmla="val 48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8756988-0C12-C18A-2DBB-E46AFA4F9914}"/>
              </a:ext>
            </a:extLst>
          </p:cNvPr>
          <p:cNvSpPr/>
          <p:nvPr/>
        </p:nvSpPr>
        <p:spPr>
          <a:xfrm>
            <a:off x="7929149" y="2051840"/>
            <a:ext cx="3880184" cy="4029696"/>
          </a:xfrm>
          <a:prstGeom prst="roundRect">
            <a:avLst>
              <a:gd name="adj" fmla="val 48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DB7730A-CB77-3116-EB4C-6B7A07864965}"/>
              </a:ext>
            </a:extLst>
          </p:cNvPr>
          <p:cNvSpPr/>
          <p:nvPr/>
        </p:nvSpPr>
        <p:spPr>
          <a:xfrm>
            <a:off x="4024806" y="2051840"/>
            <a:ext cx="3796233" cy="4029696"/>
          </a:xfrm>
          <a:prstGeom prst="roundRect">
            <a:avLst>
              <a:gd name="adj" fmla="val 48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D115B4-06DA-652A-CE00-1CF5ACBE9FD3}"/>
              </a:ext>
            </a:extLst>
          </p:cNvPr>
          <p:cNvSpPr txBox="1">
            <a:spLocks/>
          </p:cNvSpPr>
          <p:nvPr/>
        </p:nvSpPr>
        <p:spPr>
          <a:xfrm>
            <a:off x="381720" y="243608"/>
            <a:ext cx="11420515" cy="1462737"/>
          </a:xfrm>
          <a:prstGeom prst="rect">
            <a:avLst/>
          </a:prstGeom>
        </p:spPr>
        <p:txBody>
          <a:bodyPr lIns="91440" tIns="45720" rIns="91440" bIns="4572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500" b="1" dirty="0">
                <a:latin typeface="Roboto Black"/>
                <a:ea typeface="Roboto Black"/>
                <a:cs typeface="Roboto Black"/>
              </a:rPr>
              <a:t>While the Launch of Co-Branded Treatments Grew Biosimilar Use in Q2 2024, PBMs Continue to Play a Large Role in Patient Access to Biosimilars</a:t>
            </a:r>
            <a:b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</a:br>
            <a:r>
              <a:rPr lang="en-US" sz="2100" dirty="0">
                <a:latin typeface="Roboto Medium"/>
                <a:ea typeface="Roboto Medium"/>
                <a:cs typeface="Roboto Medium"/>
              </a:rPr>
              <a:t>Most Biosimilar Growth Can Be Attributed to Co-Branded </a:t>
            </a:r>
            <a:r>
              <a:rPr lang="en-US" sz="2100" dirty="0" err="1">
                <a:latin typeface="Roboto Medium"/>
                <a:ea typeface="Roboto Medium"/>
                <a:cs typeface="Roboto Medium"/>
              </a:rPr>
              <a:t>Hyrimoz</a:t>
            </a:r>
            <a:r>
              <a:rPr lang="en-US" sz="2100" dirty="0">
                <a:latin typeface="Roboto Medium"/>
                <a:ea typeface="Roboto Medium"/>
                <a:cs typeface="Roboto Medium"/>
              </a:rPr>
              <a:t>; Volume Still Trails AbbVie’s Immunology Portfolio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BEE4B0-9F48-3D94-ACE9-79F81228AE23}"/>
              </a:ext>
            </a:extLst>
          </p:cNvPr>
          <p:cNvSpPr txBox="1"/>
          <p:nvPr/>
        </p:nvSpPr>
        <p:spPr>
          <a:xfrm>
            <a:off x="838200" y="6222231"/>
            <a:ext cx="67164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LAAD 3.0, US Market Access Strategy Consulting analysis.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CB3A9E-9FD9-CBE1-FCF0-16027122808D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4854479" y="6155223"/>
            <a:ext cx="3746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/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US" sz="1000">
              <a:solidFill>
                <a:schemeClr val="tx1"/>
              </a:solidFill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D7F34BE-113D-E4F1-7576-4310A10107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962000"/>
              </p:ext>
            </p:extLst>
          </p:nvPr>
        </p:nvGraphicFramePr>
        <p:xfrm>
          <a:off x="4099605" y="2566587"/>
          <a:ext cx="3566020" cy="3375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B2809753-A446-05B0-3A15-9DE669157198}"/>
              </a:ext>
            </a:extLst>
          </p:cNvPr>
          <p:cNvGrpSpPr/>
          <p:nvPr/>
        </p:nvGrpSpPr>
        <p:grpSpPr>
          <a:xfrm>
            <a:off x="7780832" y="2566587"/>
            <a:ext cx="3913294" cy="3449862"/>
            <a:chOff x="7722776" y="2177144"/>
            <a:chExt cx="3913294" cy="3449862"/>
          </a:xfrm>
        </p:grpSpPr>
        <p:graphicFrame>
          <p:nvGraphicFramePr>
            <p:cNvPr id="10" name="Chart 9">
              <a:extLst>
                <a:ext uri="{FF2B5EF4-FFF2-40B4-BE49-F238E27FC236}">
                  <a16:creationId xmlns:a16="http://schemas.microsoft.com/office/drawing/2014/main" id="{594A1316-BC34-5E74-0F40-B0161B31B94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2057316"/>
                </p:ext>
              </p:extLst>
            </p:nvPr>
          </p:nvGraphicFramePr>
          <p:xfrm>
            <a:off x="7722776" y="2177144"/>
            <a:ext cx="3913294" cy="34498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7065DA-ADF7-1F49-D944-3DCABC604BB9}"/>
                </a:ext>
              </a:extLst>
            </p:cNvPr>
            <p:cNvSpPr txBox="1"/>
            <p:nvPr/>
          </p:nvSpPr>
          <p:spPr>
            <a:xfrm>
              <a:off x="8620487" y="2685856"/>
              <a:ext cx="5934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Black" panose="02000000000000000000" pitchFamily="2" charset="0"/>
                  <a:ea typeface="Roboto Black" panose="02000000000000000000" pitchFamily="2" charset="0"/>
                  <a:cs typeface="Roboto Black" panose="02000000000000000000" pitchFamily="2" charset="0"/>
                </a:rPr>
                <a:t>2,822K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7338E5-AA95-AF7B-21BE-8DDF4AF5C38F}"/>
                </a:ext>
              </a:extLst>
            </p:cNvPr>
            <p:cNvSpPr txBox="1"/>
            <p:nvPr/>
          </p:nvSpPr>
          <p:spPr>
            <a:xfrm>
              <a:off x="9355758" y="2685856"/>
              <a:ext cx="5934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Black" panose="02000000000000000000" pitchFamily="2" charset="0"/>
                  <a:ea typeface="Roboto Black" panose="02000000000000000000" pitchFamily="2" charset="0"/>
                  <a:cs typeface="Roboto Black" panose="02000000000000000000" pitchFamily="2" charset="0"/>
                </a:rPr>
                <a:t>3,155K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CFCE47-FDFB-0817-37D4-62242C61ED2D}"/>
                </a:ext>
              </a:extLst>
            </p:cNvPr>
            <p:cNvSpPr txBox="1"/>
            <p:nvPr/>
          </p:nvSpPr>
          <p:spPr>
            <a:xfrm>
              <a:off x="10091029" y="2685856"/>
              <a:ext cx="5934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Black" panose="02000000000000000000" pitchFamily="2" charset="0"/>
                  <a:ea typeface="Roboto Black" panose="02000000000000000000" pitchFamily="2" charset="0"/>
                  <a:cs typeface="Roboto Black" panose="02000000000000000000" pitchFamily="2" charset="0"/>
                </a:rPr>
                <a:t>3,667K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6CB6A0-C1CF-CB3B-C333-DAA2A3A4DD7A}"/>
                </a:ext>
              </a:extLst>
            </p:cNvPr>
            <p:cNvSpPr txBox="1"/>
            <p:nvPr/>
          </p:nvSpPr>
          <p:spPr>
            <a:xfrm>
              <a:off x="10826300" y="2685856"/>
              <a:ext cx="5934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Black" panose="02000000000000000000" pitchFamily="2" charset="0"/>
                  <a:ea typeface="Roboto Black" panose="02000000000000000000" pitchFamily="2" charset="0"/>
                  <a:cs typeface="Roboto Black" panose="02000000000000000000" pitchFamily="2" charset="0"/>
                </a:rPr>
                <a:t>1,478K</a:t>
              </a:r>
            </a:p>
          </p:txBody>
        </p:sp>
      </p:grpSp>
      <p:sp>
        <p:nvSpPr>
          <p:cNvPr id="15" name="Rectangle: Rounded Corners 171">
            <a:extLst>
              <a:ext uri="{FF2B5EF4-FFF2-40B4-BE49-F238E27FC236}">
                <a16:creationId xmlns:a16="http://schemas.microsoft.com/office/drawing/2014/main" id="{F4F50E0C-6E33-431A-DB11-E2236AA1702D}"/>
              </a:ext>
            </a:extLst>
          </p:cNvPr>
          <p:cNvSpPr/>
          <p:nvPr/>
        </p:nvSpPr>
        <p:spPr>
          <a:xfrm>
            <a:off x="7929149" y="1897952"/>
            <a:ext cx="3873086" cy="603548"/>
          </a:xfrm>
          <a:prstGeom prst="rect">
            <a:avLst/>
          </a:prstGeom>
          <a:solidFill>
            <a:srgbClr val="F04C2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Product Hopping Outpaces Biosimilars</a:t>
            </a:r>
          </a:p>
        </p:txBody>
      </p:sp>
      <p:sp>
        <p:nvSpPr>
          <p:cNvPr id="16" name="Rectangle: Rounded Corners 171">
            <a:extLst>
              <a:ext uri="{FF2B5EF4-FFF2-40B4-BE49-F238E27FC236}">
                <a16:creationId xmlns:a16="http://schemas.microsoft.com/office/drawing/2014/main" id="{24E8BED9-610B-C491-AF08-D9C94C6116EC}"/>
              </a:ext>
            </a:extLst>
          </p:cNvPr>
          <p:cNvSpPr/>
          <p:nvPr/>
        </p:nvSpPr>
        <p:spPr>
          <a:xfrm>
            <a:off x="4024806" y="1897953"/>
            <a:ext cx="3796232" cy="566910"/>
          </a:xfrm>
          <a:prstGeom prst="rect">
            <a:avLst/>
          </a:prstGeom>
          <a:solidFill>
            <a:srgbClr val="0A875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 anchorCtr="0"/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Roboto Black"/>
                <a:ea typeface="Roboto Black"/>
                <a:cs typeface="Roboto Black"/>
              </a:rPr>
              <a:t>Large PBMs Continue To Favor Humira or</a:t>
            </a:r>
            <a:br>
              <a:rPr lang="en-US" sz="1400" b="1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</a:br>
            <a:r>
              <a:rPr lang="en-US" sz="1400" b="1">
                <a:solidFill>
                  <a:schemeClr val="bg1"/>
                </a:solidFill>
                <a:latin typeface="Roboto Black"/>
                <a:ea typeface="Roboto Black"/>
                <a:cs typeface="Roboto Black"/>
              </a:rPr>
              <a:t>Co-Branded Options</a:t>
            </a:r>
          </a:p>
        </p:txBody>
      </p:sp>
      <p:sp>
        <p:nvSpPr>
          <p:cNvPr id="17" name="Rectangle: Rounded Corners 171">
            <a:extLst>
              <a:ext uri="{FF2B5EF4-FFF2-40B4-BE49-F238E27FC236}">
                <a16:creationId xmlns:a16="http://schemas.microsoft.com/office/drawing/2014/main" id="{BF378BEF-31AE-18C4-FAED-C5273CFE888B}"/>
              </a:ext>
            </a:extLst>
          </p:cNvPr>
          <p:cNvSpPr/>
          <p:nvPr/>
        </p:nvSpPr>
        <p:spPr>
          <a:xfrm>
            <a:off x="389765" y="1897953"/>
            <a:ext cx="3497902" cy="566910"/>
          </a:xfrm>
          <a:prstGeom prst="rect">
            <a:avLst/>
          </a:prstGeom>
          <a:solidFill>
            <a:srgbClr val="00A0D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Co-Branded </a:t>
            </a:r>
            <a:r>
              <a:rPr lang="en-US" sz="1400" b="1" err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Hyrimoz</a:t>
            </a:r>
            <a:r>
              <a:rPr lang="en-US" sz="14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 is Driving Increased Biosimilar Utilization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355DB6-B0F1-D9CE-CA4B-2B85E865CA11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684213" y="3481893"/>
            <a:ext cx="91440" cy="91440"/>
          </a:xfrm>
          <a:prstGeom prst="rect">
            <a:avLst/>
          </a:prstGeom>
          <a:noFill/>
          <a:ln w="9525" cmpd="sng" algn="ctr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F9708637-B737-FC70-ADF5-08016DFD63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4083601"/>
              </p:ext>
            </p:extLst>
          </p:nvPr>
        </p:nvGraphicFramePr>
        <p:xfrm>
          <a:off x="385066" y="2618749"/>
          <a:ext cx="3497901" cy="3397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CC6F2118-AF0A-F74A-D5BE-35DD19D0E808}"/>
              </a:ext>
            </a:extLst>
          </p:cNvPr>
          <p:cNvSpPr/>
          <p:nvPr/>
        </p:nvSpPr>
        <p:spPr>
          <a:xfrm>
            <a:off x="994357" y="4878255"/>
            <a:ext cx="27432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7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34%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C291C0F-C7B4-2F5F-3AEA-C4F59D18EDBB}"/>
              </a:ext>
            </a:extLst>
          </p:cNvPr>
          <p:cNvSpPr/>
          <p:nvPr/>
        </p:nvSpPr>
        <p:spPr>
          <a:xfrm>
            <a:off x="1369956" y="4878255"/>
            <a:ext cx="27432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7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33%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376A55E-D35A-9893-46B5-A3D63F5614F0}"/>
              </a:ext>
            </a:extLst>
          </p:cNvPr>
          <p:cNvSpPr/>
          <p:nvPr/>
        </p:nvSpPr>
        <p:spPr>
          <a:xfrm>
            <a:off x="1894647" y="4865648"/>
            <a:ext cx="27432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7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32%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8E2CCD-5A9D-DEE6-0C1E-0896281E42ED}"/>
              </a:ext>
            </a:extLst>
          </p:cNvPr>
          <p:cNvSpPr/>
          <p:nvPr/>
        </p:nvSpPr>
        <p:spPr>
          <a:xfrm>
            <a:off x="2406010" y="4814713"/>
            <a:ext cx="274320" cy="182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7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28%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4295DA2-A3B6-596E-CD3C-F51FE7206B20}"/>
              </a:ext>
            </a:extLst>
          </p:cNvPr>
          <p:cNvSpPr/>
          <p:nvPr/>
        </p:nvSpPr>
        <p:spPr>
          <a:xfrm>
            <a:off x="2936738" y="3820615"/>
            <a:ext cx="274320" cy="206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7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9%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6AF8A40-3490-6755-CD32-4163DC11CB18}"/>
              </a:ext>
            </a:extLst>
          </p:cNvPr>
          <p:cNvSpPr/>
          <p:nvPr/>
        </p:nvSpPr>
        <p:spPr>
          <a:xfrm>
            <a:off x="3345149" y="3975373"/>
            <a:ext cx="274320" cy="206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7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9%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83B087-7D21-0B58-722F-8E5146311D04}"/>
              </a:ext>
            </a:extLst>
          </p:cNvPr>
          <p:cNvSpPr/>
          <p:nvPr/>
        </p:nvSpPr>
        <p:spPr>
          <a:xfrm>
            <a:off x="2936738" y="4860838"/>
            <a:ext cx="274320" cy="206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7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4%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34ECD2D-B3F2-8F8E-300B-A3948A9CEFC0}"/>
              </a:ext>
            </a:extLst>
          </p:cNvPr>
          <p:cNvSpPr/>
          <p:nvPr/>
        </p:nvSpPr>
        <p:spPr>
          <a:xfrm>
            <a:off x="3345149" y="4861245"/>
            <a:ext cx="274320" cy="206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7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4%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D154C2-FF10-9B40-47B5-D67D588CE77D}"/>
              </a:ext>
            </a:extLst>
          </p:cNvPr>
          <p:cNvSpPr/>
          <p:nvPr/>
        </p:nvSpPr>
        <p:spPr>
          <a:xfrm>
            <a:off x="2936738" y="4309976"/>
            <a:ext cx="274320" cy="206375"/>
          </a:xfrm>
          <a:prstGeom prst="rect">
            <a:avLst/>
          </a:prstGeom>
          <a:solidFill>
            <a:srgbClr val="74BC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7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73%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E2F1B1B-D8E4-246C-3A59-3CDBFB8AA795}"/>
              </a:ext>
            </a:extLst>
          </p:cNvPr>
          <p:cNvSpPr/>
          <p:nvPr/>
        </p:nvSpPr>
        <p:spPr>
          <a:xfrm>
            <a:off x="3345149" y="4447310"/>
            <a:ext cx="274320" cy="206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7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72%</a:t>
            </a:r>
          </a:p>
        </p:txBody>
      </p:sp>
      <p:pic>
        <p:nvPicPr>
          <p:cNvPr id="32" name="Picture 31" descr="Logo, company name&#10;&#10;Description automatically generated">
            <a:extLst>
              <a:ext uri="{FF2B5EF4-FFF2-40B4-BE49-F238E27FC236}">
                <a16:creationId xmlns:a16="http://schemas.microsoft.com/office/drawing/2014/main" id="{DFC6BE19-E179-B9CC-D72B-2C08282D99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1800" y="5983141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605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F570C-63C9-36C5-04AF-108FA99A2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6364F5-610C-236D-9496-C9BFCEB56D27}"/>
              </a:ext>
            </a:extLst>
          </p:cNvPr>
          <p:cNvSpPr txBox="1">
            <a:spLocks/>
          </p:cNvSpPr>
          <p:nvPr/>
        </p:nvSpPr>
        <p:spPr>
          <a:xfrm>
            <a:off x="562323" y="365125"/>
            <a:ext cx="11067354" cy="93105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Biosimilar Development Streamlining Reduces Costs and Time</a:t>
            </a:r>
            <a:endParaRPr lang="en-US" sz="2800" b="1" dirty="0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42DEFE7-AFB3-D1C4-B410-E0B0C0E3FE95}"/>
              </a:ext>
            </a:extLst>
          </p:cNvPr>
          <p:cNvGrpSpPr/>
          <p:nvPr/>
        </p:nvGrpSpPr>
        <p:grpSpPr>
          <a:xfrm>
            <a:off x="457200" y="1004778"/>
            <a:ext cx="5486398" cy="4142266"/>
            <a:chOff x="457200" y="1043052"/>
            <a:chExt cx="5486398" cy="4142266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14FBBA64-39D7-993D-89C1-7FC3C80DB5E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70776937"/>
                </p:ext>
              </p:extLst>
            </p:nvPr>
          </p:nvGraphicFramePr>
          <p:xfrm>
            <a:off x="457200" y="1043052"/>
            <a:ext cx="5486398" cy="41422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5995206-9166-0466-27D9-4387D4FEC331}"/>
                </a:ext>
              </a:extLst>
            </p:cNvPr>
            <p:cNvSpPr txBox="1"/>
            <p:nvPr/>
          </p:nvSpPr>
          <p:spPr>
            <a:xfrm>
              <a:off x="970167" y="1623960"/>
              <a:ext cx="15472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~$100M–$300M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185434-C9AF-C24D-54B3-44CA2C999A4F}"/>
                </a:ext>
              </a:extLst>
            </p:cNvPr>
            <p:cNvSpPr txBox="1"/>
            <p:nvPr/>
          </p:nvSpPr>
          <p:spPr>
            <a:xfrm>
              <a:off x="3690958" y="3607802"/>
              <a:ext cx="13452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~$50M–$75M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985FCEE-CD7C-62A8-6D93-3650BE79BA0B}"/>
                </a:ext>
              </a:extLst>
            </p:cNvPr>
            <p:cNvSpPr txBox="1"/>
            <p:nvPr/>
          </p:nvSpPr>
          <p:spPr>
            <a:xfrm>
              <a:off x="1518400" y="3100170"/>
              <a:ext cx="8082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60–250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2A07181-E524-A892-2FDE-07267F94DB66}"/>
                </a:ext>
              </a:extLst>
            </p:cNvPr>
            <p:cNvSpPr txBox="1"/>
            <p:nvPr/>
          </p:nvSpPr>
          <p:spPr>
            <a:xfrm>
              <a:off x="1568093" y="4220094"/>
              <a:ext cx="7088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10–30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C5CC570-DAC7-2BB6-C82C-B8D6192A9C71}"/>
                </a:ext>
              </a:extLst>
            </p:cNvPr>
            <p:cNvSpPr txBox="1"/>
            <p:nvPr/>
          </p:nvSpPr>
          <p:spPr>
            <a:xfrm>
              <a:off x="1568093" y="4506900"/>
              <a:ext cx="7088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10–40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715DB2-1217-3F07-8130-43969DBE3932}"/>
                </a:ext>
              </a:extLst>
            </p:cNvPr>
            <p:cNvSpPr txBox="1"/>
            <p:nvPr/>
          </p:nvSpPr>
          <p:spPr>
            <a:xfrm>
              <a:off x="2785825" y="2960296"/>
              <a:ext cx="811441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sz="14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40–200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7B9A7F-D45F-5430-F061-961780AF9E33}"/>
                </a:ext>
              </a:extLst>
            </p:cNvPr>
            <p:cNvSpPr txBox="1"/>
            <p:nvPr/>
          </p:nvSpPr>
          <p:spPr>
            <a:xfrm>
              <a:off x="2837122" y="4089849"/>
              <a:ext cx="7088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10–40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BB1CAC-A959-C8A1-38FB-EDE082D2E69D}"/>
                </a:ext>
              </a:extLst>
            </p:cNvPr>
            <p:cNvSpPr txBox="1"/>
            <p:nvPr/>
          </p:nvSpPr>
          <p:spPr>
            <a:xfrm>
              <a:off x="4128897" y="4257714"/>
              <a:ext cx="7088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10–30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3DD019-C475-29D0-431A-6647A23BC7E6}"/>
                </a:ext>
              </a:extLst>
            </p:cNvPr>
            <p:cNvSpPr txBox="1"/>
            <p:nvPr/>
          </p:nvSpPr>
          <p:spPr>
            <a:xfrm>
              <a:off x="4128897" y="4506900"/>
              <a:ext cx="7088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10–40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360533-9C3D-B3C5-F556-7271CA44AF14}"/>
                </a:ext>
              </a:extLst>
            </p:cNvPr>
            <p:cNvSpPr txBox="1"/>
            <p:nvPr/>
          </p:nvSpPr>
          <p:spPr>
            <a:xfrm>
              <a:off x="1651970" y="1997376"/>
              <a:ext cx="503664" cy="307777"/>
            </a:xfrm>
            <a:prstGeom prst="rect">
              <a:avLst/>
            </a:prstGeom>
            <a:solidFill>
              <a:srgbClr val="063771"/>
            </a:solidFill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n-US" sz="14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2–7</a:t>
              </a:r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FC2747B-E615-0CAB-040F-0A932B6F2B23}"/>
                </a:ext>
              </a:extLst>
            </p:cNvPr>
            <p:cNvSpPr txBox="1"/>
            <p:nvPr/>
          </p:nvSpPr>
          <p:spPr>
            <a:xfrm>
              <a:off x="4363031" y="3932992"/>
              <a:ext cx="287258" cy="307777"/>
            </a:xfrm>
            <a:prstGeom prst="rect">
              <a:avLst/>
            </a:prstGeom>
            <a:solidFill>
              <a:srgbClr val="063771"/>
            </a:solidFill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n-US" sz="1400" b="1">
                  <a:solidFill>
                    <a:schemeClr val="bg1"/>
                  </a:solidFill>
                  <a:latin typeface="Roboto"/>
                  <a:ea typeface="Roboto"/>
                  <a:cs typeface="Roboto"/>
                </a:rPr>
                <a:t>5</a:t>
              </a:r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4C192BA-9593-7E7C-D0DF-533665078097}"/>
              </a:ext>
            </a:extLst>
          </p:cNvPr>
          <p:cNvGrpSpPr/>
          <p:nvPr/>
        </p:nvGrpSpPr>
        <p:grpSpPr>
          <a:xfrm>
            <a:off x="6239435" y="1004778"/>
            <a:ext cx="5486398" cy="4142266"/>
            <a:chOff x="6239435" y="1043052"/>
            <a:chExt cx="5486398" cy="4142266"/>
          </a:xfrm>
        </p:grpSpPr>
        <p:graphicFrame>
          <p:nvGraphicFramePr>
            <p:cNvPr id="25" name="Chart 24">
              <a:extLst>
                <a:ext uri="{FF2B5EF4-FFF2-40B4-BE49-F238E27FC236}">
                  <a16:creationId xmlns:a16="http://schemas.microsoft.com/office/drawing/2014/main" id="{630AE846-02B8-6F36-7A55-F23F35D20ED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14891139"/>
                </p:ext>
              </p:extLst>
            </p:nvPr>
          </p:nvGraphicFramePr>
          <p:xfrm>
            <a:off x="6239435" y="1043052"/>
            <a:ext cx="5486398" cy="41422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C87E74A-5A80-1AD7-A4A7-30BC308A8238}"/>
                </a:ext>
              </a:extLst>
            </p:cNvPr>
            <p:cNvSpPr txBox="1"/>
            <p:nvPr/>
          </p:nvSpPr>
          <p:spPr>
            <a:xfrm>
              <a:off x="7420420" y="1818056"/>
              <a:ext cx="9909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7–8 years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D8B945D-48A4-4BFF-E5C0-5ABE04C0C16D}"/>
                </a:ext>
              </a:extLst>
            </p:cNvPr>
            <p:cNvSpPr txBox="1"/>
            <p:nvPr/>
          </p:nvSpPr>
          <p:spPr>
            <a:xfrm>
              <a:off x="9879069" y="2193828"/>
              <a:ext cx="9909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5–6 years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5D43143-88A3-8CCE-1E46-9C1C9CECE7E4}"/>
              </a:ext>
            </a:extLst>
          </p:cNvPr>
          <p:cNvSpPr txBox="1"/>
          <p:nvPr/>
        </p:nvSpPr>
        <p:spPr>
          <a:xfrm>
            <a:off x="457201" y="5784540"/>
            <a:ext cx="9659046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Source: Figure adapted from Samsung </a:t>
            </a:r>
            <a:r>
              <a:rPr lang="en-US" sz="1200" dirty="0" err="1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Bioepis</a:t>
            </a:r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 (March 2025), </a:t>
            </a:r>
            <a:r>
              <a:rPr lang="en-US" sz="1200" dirty="0">
                <a:solidFill>
                  <a:srgbClr val="0083BF"/>
                </a:solidFill>
                <a:latin typeface="Roboto Medium"/>
                <a:ea typeface="Roboto Medium"/>
                <a:cs typeface="Roboto 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Biosimilar Market Report Q2 2025</a:t>
            </a:r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. </a:t>
            </a:r>
          </a:p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* Costs &amp; Development Timelines are estimated ranges</a:t>
            </a:r>
          </a:p>
          <a:p>
            <a:r>
              <a:rPr lang="en-US" sz="12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Medium"/>
                <a:ea typeface="Roboto Medium"/>
                <a:cs typeface="Roboto Medium"/>
              </a:rPr>
              <a:t>† </a:t>
            </a:r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3-way PK estimates: </a:t>
            </a:r>
            <a:r>
              <a:rPr lang="en-US" sz="1200" i="1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see </a:t>
            </a:r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Webster &amp; Woollett (May 2017), </a:t>
            </a:r>
            <a:r>
              <a:rPr lang="en-US" sz="1200" dirty="0">
                <a:solidFill>
                  <a:srgbClr val="0083BF"/>
                </a:solidFill>
                <a:latin typeface="Roboto Medium"/>
                <a:ea typeface="Roboto Medium"/>
                <a:cs typeface="Roboto Medium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‘Global Reference’ Comparator for Biosimilar Development</a:t>
            </a:r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; </a:t>
            </a:r>
            <a:r>
              <a:rPr lang="en-US" sz="1200" i="1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see also </a:t>
            </a:r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FDA News Release (March 2026), </a:t>
            </a:r>
            <a:r>
              <a:rPr lang="en-US" sz="1200" dirty="0">
                <a:solidFill>
                  <a:srgbClr val="0083BF"/>
                </a:solidFill>
                <a:latin typeface="Roboto Medium"/>
                <a:ea typeface="Roboto Medium"/>
                <a:cs typeface="Roboto Medium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FDA Takes Further Steps to Streamline Biosimilar Development and Make Medicines More Affordable</a:t>
            </a:r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C4CF6C-A092-06DE-4EF8-7526B052E07E}"/>
              </a:ext>
            </a:extLst>
          </p:cNvPr>
          <p:cNvSpPr txBox="1"/>
          <p:nvPr/>
        </p:nvSpPr>
        <p:spPr>
          <a:xfrm>
            <a:off x="933015" y="4314737"/>
            <a:ext cx="635079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1-20</a:t>
            </a:r>
            <a:r>
              <a:rPr lang="en-US" sz="1400" baseline="3000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†</a:t>
            </a:r>
            <a:endParaRPr lang="en-US" sz="1400" b="1">
              <a:solidFill>
                <a:schemeClr val="tx1">
                  <a:lumMod val="50000"/>
                  <a:lumOff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F7005E6-593D-D27E-1BC1-B821B87CFC19}"/>
              </a:ext>
            </a:extLst>
          </p:cNvPr>
          <p:cNvGrpSpPr/>
          <p:nvPr/>
        </p:nvGrpSpPr>
        <p:grpSpPr>
          <a:xfrm>
            <a:off x="2156936" y="5265543"/>
            <a:ext cx="7870114" cy="277000"/>
            <a:chOff x="2791222" y="5265543"/>
            <a:chExt cx="7870114" cy="27700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2F97330-B94F-685D-96EB-C082771F26A5}"/>
                </a:ext>
              </a:extLst>
            </p:cNvPr>
            <p:cNvGrpSpPr/>
            <p:nvPr/>
          </p:nvGrpSpPr>
          <p:grpSpPr>
            <a:xfrm>
              <a:off x="2791222" y="5265544"/>
              <a:ext cx="1074471" cy="276999"/>
              <a:chOff x="1066203" y="5491153"/>
              <a:chExt cx="1074471" cy="276999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7B69D1D-9A34-E223-43F6-3288E5734E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66203" y="5538212"/>
                <a:ext cx="182880" cy="182880"/>
              </a:xfrm>
              <a:prstGeom prst="rect">
                <a:avLst/>
              </a:prstGeom>
              <a:solidFill>
                <a:srgbClr val="9DB7D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8CAB86C-24C9-5D75-98CB-382EFCE97437}"/>
                  </a:ext>
                </a:extLst>
              </p:cNvPr>
              <p:cNvSpPr txBox="1"/>
              <p:nvPr/>
            </p:nvSpPr>
            <p:spPr>
              <a:xfrm>
                <a:off x="1249083" y="5491153"/>
                <a:ext cx="89159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Preclinical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7F35013-5003-8363-3D56-808A4F0C1A50}"/>
                </a:ext>
              </a:extLst>
            </p:cNvPr>
            <p:cNvGrpSpPr/>
            <p:nvPr/>
          </p:nvGrpSpPr>
          <p:grpSpPr>
            <a:xfrm>
              <a:off x="4101299" y="5265544"/>
              <a:ext cx="675323" cy="276999"/>
              <a:chOff x="1066203" y="5491153"/>
              <a:chExt cx="675323" cy="276999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0FFC48F-0C0C-3376-8F78-9529272EC8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66203" y="5538212"/>
                <a:ext cx="182880" cy="182880"/>
              </a:xfrm>
              <a:prstGeom prst="rect">
                <a:avLst/>
              </a:prstGeom>
              <a:solidFill>
                <a:srgbClr val="0083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A18387E-214A-69A5-7AAA-4AB582C0B35E}"/>
                  </a:ext>
                </a:extLst>
              </p:cNvPr>
              <p:cNvSpPr txBox="1"/>
              <p:nvPr/>
            </p:nvSpPr>
            <p:spPr>
              <a:xfrm>
                <a:off x="1249083" y="5491153"/>
                <a:ext cx="4924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Ph 1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5674FD2-C8C4-3638-89E2-1725901A354B}"/>
                </a:ext>
              </a:extLst>
            </p:cNvPr>
            <p:cNvGrpSpPr/>
            <p:nvPr/>
          </p:nvGrpSpPr>
          <p:grpSpPr>
            <a:xfrm>
              <a:off x="5012228" y="5265544"/>
              <a:ext cx="675323" cy="276999"/>
              <a:chOff x="1066203" y="5491153"/>
              <a:chExt cx="675323" cy="276999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93E7DDFA-4B02-7650-496D-BF669C0655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66203" y="5538212"/>
                <a:ext cx="182880" cy="182880"/>
              </a:xfrm>
              <a:prstGeom prst="rect">
                <a:avLst/>
              </a:prstGeom>
              <a:solidFill>
                <a:srgbClr val="F4762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493BA0B-9236-4702-D900-C481E8DF0985}"/>
                  </a:ext>
                </a:extLst>
              </p:cNvPr>
              <p:cNvSpPr txBox="1"/>
              <p:nvPr/>
            </p:nvSpPr>
            <p:spPr>
              <a:xfrm>
                <a:off x="1249083" y="5491153"/>
                <a:ext cx="4924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Ph 3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687565C-1DF4-34CC-7DD5-C57FF78E41FA}"/>
                </a:ext>
              </a:extLst>
            </p:cNvPr>
            <p:cNvGrpSpPr/>
            <p:nvPr/>
          </p:nvGrpSpPr>
          <p:grpSpPr>
            <a:xfrm>
              <a:off x="5923157" y="5265544"/>
              <a:ext cx="1191489" cy="276999"/>
              <a:chOff x="1066203" y="5491153"/>
              <a:chExt cx="1191489" cy="276999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5E9B7515-C520-7B38-C741-F92BEE9358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66203" y="5538212"/>
                <a:ext cx="182880" cy="182880"/>
              </a:xfrm>
              <a:prstGeom prst="rect">
                <a:avLst/>
              </a:prstGeom>
              <a:solidFill>
                <a:srgbClr val="06377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6624D38-76E1-0151-18DF-D675A5A1197B}"/>
                  </a:ext>
                </a:extLst>
              </p:cNvPr>
              <p:cNvSpPr txBox="1"/>
              <p:nvPr/>
            </p:nvSpPr>
            <p:spPr>
              <a:xfrm>
                <a:off x="1249083" y="5491153"/>
                <a:ext cx="100860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Registration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999F3BF-2B7B-0914-4CE5-9E49B57DCAE6}"/>
                </a:ext>
              </a:extLst>
            </p:cNvPr>
            <p:cNvGrpSpPr/>
            <p:nvPr/>
          </p:nvGrpSpPr>
          <p:grpSpPr>
            <a:xfrm>
              <a:off x="7350252" y="5265544"/>
              <a:ext cx="2018639" cy="276999"/>
              <a:chOff x="1066203" y="5491153"/>
              <a:chExt cx="2018639" cy="276999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167A9C03-9E31-095A-AFB2-357206E9A2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66203" y="5538212"/>
                <a:ext cx="182880" cy="18288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870117E-AA7E-75B3-2E09-E354E93BB144}"/>
                  </a:ext>
                </a:extLst>
              </p:cNvPr>
              <p:cNvSpPr txBox="1"/>
              <p:nvPr/>
            </p:nvSpPr>
            <p:spPr>
              <a:xfrm>
                <a:off x="1249083" y="5491153"/>
                <a:ext cx="1835759" cy="2769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/>
                    <a:ea typeface="Roboto"/>
                    <a:cs typeface="Roboto"/>
                  </a:rPr>
                  <a:t>Registration to Approval</a:t>
                </a:r>
                <a:endPara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BCADC0C-CB7B-188D-3B8C-110C5B6D7C13}"/>
                </a:ext>
              </a:extLst>
            </p:cNvPr>
            <p:cNvGrpSpPr/>
            <p:nvPr/>
          </p:nvGrpSpPr>
          <p:grpSpPr>
            <a:xfrm>
              <a:off x="9583659" y="5265543"/>
              <a:ext cx="1077677" cy="276999"/>
              <a:chOff x="2791222" y="5567515"/>
              <a:chExt cx="1077677" cy="276999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BE5B752-6108-7075-900F-48F2EE4636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91222" y="5614574"/>
                <a:ext cx="182880" cy="182880"/>
              </a:xfrm>
              <a:prstGeom prst="rect">
                <a:avLst/>
              </a:prstGeom>
              <a:solidFill>
                <a:srgbClr val="C1E5F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BC545E2-E941-EE9E-DC8C-77A94C2A9329}"/>
                  </a:ext>
                </a:extLst>
              </p:cNvPr>
              <p:cNvSpPr txBox="1"/>
              <p:nvPr/>
            </p:nvSpPr>
            <p:spPr>
              <a:xfrm>
                <a:off x="2974102" y="5567515"/>
                <a:ext cx="894797" cy="2769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/>
                    <a:ea typeface="Roboto"/>
                    <a:cs typeface="Roboto"/>
                  </a:rPr>
                  <a:t>3-Way PK</a:t>
                </a:r>
                <a:r>
                  <a:rPr lang="en-US" sz="1200" baseline="300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/>
                    <a:ea typeface="Roboto"/>
                    <a:cs typeface="Roboto"/>
                  </a:rPr>
                  <a:t>†</a:t>
                </a:r>
              </a:p>
            </p:txBody>
          </p:sp>
        </p:grpSp>
      </p:grp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22B9245F-840B-23B5-94F8-D041B4EF18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48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D80ED-2063-C33A-482C-24AF8859CBE3}"/>
              </a:ext>
            </a:extLst>
          </p:cNvPr>
          <p:cNvSpPr txBox="1">
            <a:spLocks/>
          </p:cNvSpPr>
          <p:nvPr/>
        </p:nvSpPr>
        <p:spPr>
          <a:xfrm>
            <a:off x="562323" y="0"/>
            <a:ext cx="11067354" cy="42862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Vertical Business Relationships Within the U.S. Drug Channel,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03CEC0-0324-8300-64EE-835F6919C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78" y="428625"/>
            <a:ext cx="11429999" cy="6429375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F07AB689-F7AE-E774-E109-4580A6A16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1800" y="5983141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182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0A83C-9EE5-6A0A-1397-E4D525AABAD7}"/>
              </a:ext>
            </a:extLst>
          </p:cNvPr>
          <p:cNvSpPr txBox="1">
            <a:spLocks/>
          </p:cNvSpPr>
          <p:nvPr/>
        </p:nvSpPr>
        <p:spPr>
          <a:xfrm>
            <a:off x="562323" y="365125"/>
            <a:ext cx="11067354" cy="93105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Rebate Walls Increase Costs to Patients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A89AE9-8107-22AF-AB63-B2BB4E9621AB}"/>
              </a:ext>
            </a:extLst>
          </p:cNvPr>
          <p:cNvSpPr txBox="1"/>
          <p:nvPr/>
        </p:nvSpPr>
        <p:spPr>
          <a:xfrm>
            <a:off x="838200" y="6215876"/>
            <a:ext cx="67164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Drug Channels Institute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A5637C-04C2-02BF-9E37-3D78DA271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514207"/>
              </p:ext>
            </p:extLst>
          </p:nvPr>
        </p:nvGraphicFramePr>
        <p:xfrm>
          <a:off x="838198" y="1126838"/>
          <a:ext cx="10515600" cy="4305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74292450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7547857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53428948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639860460"/>
                    </a:ext>
                  </a:extLst>
                </a:gridCol>
              </a:tblGrid>
              <a:tr h="43056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Metric</a:t>
                      </a: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Formular</a:t>
                      </a: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Drug A (rebate)</a:t>
                      </a: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Drug B (no rebate)</a:t>
                      </a:r>
                    </a:p>
                  </a:txBody>
                  <a:tcPr anchor="ctr">
                    <a:solidFill>
                      <a:srgbClr val="0F5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944932"/>
                  </a:ext>
                </a:extLst>
              </a:tr>
              <a:tr h="43056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WAC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A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$5,000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$1,875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205111"/>
                  </a:ext>
                </a:extLst>
              </a:tr>
              <a:tr h="43056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AWP</a:t>
                      </a:r>
                    </a:p>
                  </a:txBody>
                  <a:tcPr anchor="ctr">
                    <a:solidFill>
                      <a:srgbClr val="CAEE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B = A × 1.2</a:t>
                      </a:r>
                    </a:p>
                  </a:txBody>
                  <a:tcPr anchor="ctr">
                    <a:solidFill>
                      <a:srgbClr val="FDF3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$6,000</a:t>
                      </a:r>
                    </a:p>
                  </a:txBody>
                  <a:tcPr anchor="ctr">
                    <a:solidFill>
                      <a:srgbClr val="FDF3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$2,250</a:t>
                      </a:r>
                    </a:p>
                  </a:txBody>
                  <a:tcPr anchor="ctr">
                    <a:solidFill>
                      <a:srgbClr val="FDF3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5477932"/>
                  </a:ext>
                </a:extLst>
              </a:tr>
              <a:tr h="43056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AWP Discount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C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20%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20%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245159"/>
                  </a:ext>
                </a:extLst>
              </a:tr>
              <a:tr h="43056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Ingredient Cost</a:t>
                      </a:r>
                    </a:p>
                  </a:txBody>
                  <a:tcPr anchor="ctr">
                    <a:solidFill>
                      <a:srgbClr val="CAEE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D = B × (1 − C)</a:t>
                      </a:r>
                    </a:p>
                  </a:txBody>
                  <a:tcPr anchor="ctr">
                    <a:solidFill>
                      <a:srgbClr val="FDF3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$4,800</a:t>
                      </a:r>
                    </a:p>
                  </a:txBody>
                  <a:tcPr anchor="ctr">
                    <a:solidFill>
                      <a:srgbClr val="FDF3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$1,800</a:t>
                      </a:r>
                    </a:p>
                  </a:txBody>
                  <a:tcPr anchor="ctr">
                    <a:solidFill>
                      <a:srgbClr val="FDF3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814260"/>
                  </a:ext>
                </a:extLst>
              </a:tr>
              <a:tr h="43056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Rebate (%)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E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60%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0%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492005"/>
                  </a:ext>
                </a:extLst>
              </a:tr>
              <a:tr h="43056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Rebate ($)</a:t>
                      </a:r>
                    </a:p>
                  </a:txBody>
                  <a:tcPr anchor="ctr">
                    <a:solidFill>
                      <a:srgbClr val="C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F = A × E</a:t>
                      </a:r>
                    </a:p>
                  </a:txBody>
                  <a:tcPr anchor="ctr">
                    <a:solidFill>
                      <a:srgbClr val="FDF3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$3,000</a:t>
                      </a:r>
                    </a:p>
                  </a:txBody>
                  <a:tcPr anchor="ctr">
                    <a:lnB w="57150" cap="flat" cmpd="sng" algn="ctr">
                      <a:solidFill>
                        <a:srgbClr val="74BC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$0</a:t>
                      </a:r>
                    </a:p>
                  </a:txBody>
                  <a:tcPr anchor="ctr">
                    <a:lnB w="57150" cap="flat" cmpd="sng" algn="ctr">
                      <a:solidFill>
                        <a:srgbClr val="74BC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881266"/>
                  </a:ext>
                </a:extLst>
              </a:tr>
              <a:tr h="43056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Net Cost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G = D − F</a:t>
                      </a:r>
                    </a:p>
                  </a:txBody>
                  <a:tcPr anchor="ctr">
                    <a:lnR w="57150" cap="flat" cmpd="sng" algn="ctr">
                      <a:solidFill>
                        <a:srgbClr val="74BC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Roboto"/>
                          <a:ea typeface="Roboto"/>
                          <a:cs typeface="Roboto"/>
                        </a:rPr>
                        <a:t>$1,800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74BC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rgbClr val="74BC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74BC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Roboto"/>
                          <a:ea typeface="Roboto"/>
                          <a:cs typeface="Roboto"/>
                        </a:rPr>
                        <a:t>$1,800</a:t>
                      </a:r>
                    </a:p>
                  </a:txBody>
                  <a:tcPr anchor="ctr">
                    <a:lnR w="57150" cap="flat" cmpd="sng" algn="ctr">
                      <a:solidFill>
                        <a:srgbClr val="74BC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74BC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74BC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966697"/>
                  </a:ext>
                </a:extLst>
              </a:tr>
              <a:tr h="43056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Patient Coinsurance</a:t>
                      </a:r>
                    </a:p>
                  </a:txBody>
                  <a:tcPr anchor="ctr">
                    <a:solidFill>
                      <a:srgbClr val="C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H = D × 20%</a:t>
                      </a:r>
                    </a:p>
                  </a:txBody>
                  <a:tcPr anchor="ctr">
                    <a:solidFill>
                      <a:srgbClr val="FDF3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highlight>
                            <a:srgbClr val="F04D25"/>
                          </a:highlight>
                          <a:latin typeface="Roboto"/>
                          <a:ea typeface="Roboto"/>
                          <a:cs typeface="Roboto"/>
                        </a:rPr>
                        <a:t>$960</a:t>
                      </a:r>
                    </a:p>
                  </a:txBody>
                  <a:tcPr anchor="ctr">
                    <a:lnT w="57150" cap="flat" cmpd="sng" algn="ctr">
                      <a:solidFill>
                        <a:srgbClr val="74BC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3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highlight>
                            <a:srgbClr val="F04D25"/>
                          </a:highlight>
                          <a:latin typeface="Roboto"/>
                          <a:ea typeface="Roboto"/>
                          <a:cs typeface="Roboto"/>
                        </a:rPr>
                        <a:t>$360</a:t>
                      </a:r>
                    </a:p>
                  </a:txBody>
                  <a:tcPr anchor="ctr">
                    <a:lnT w="57150" cap="flat" cmpd="sng" algn="ctr">
                      <a:solidFill>
                        <a:srgbClr val="74BC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3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156438"/>
                  </a:ext>
                </a:extLst>
              </a:tr>
              <a:tr h="43056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Plan Liability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I = G − H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Roboto"/>
                          <a:ea typeface="Roboto"/>
                          <a:cs typeface="Roboto"/>
                        </a:rPr>
                        <a:t>$840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/>
                          <a:ea typeface="Roboto"/>
                          <a:cs typeface="Roboto"/>
                        </a:rPr>
                        <a:t>$1,440</a:t>
                      </a:r>
                    </a:p>
                  </a:txBody>
                  <a:tcPr anchor="ctr">
                    <a:solidFill>
                      <a:srgbClr val="96D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812677"/>
                  </a:ext>
                </a:extLst>
              </a:tr>
            </a:tbl>
          </a:graphicData>
        </a:graphic>
      </p:graphicFrame>
      <p:sp>
        <p:nvSpPr>
          <p:cNvPr id="10" name="Right Arrow 9">
            <a:extLst>
              <a:ext uri="{FF2B5EF4-FFF2-40B4-BE49-F238E27FC236}">
                <a16:creationId xmlns:a16="http://schemas.microsoft.com/office/drawing/2014/main" id="{33529F26-1554-6A24-7504-8C3487563B9F}"/>
              </a:ext>
            </a:extLst>
          </p:cNvPr>
          <p:cNvSpPr/>
          <p:nvPr/>
        </p:nvSpPr>
        <p:spPr>
          <a:xfrm>
            <a:off x="6507834" y="5074643"/>
            <a:ext cx="526473" cy="304800"/>
          </a:xfrm>
          <a:prstGeom prst="rightArrow">
            <a:avLst/>
          </a:prstGeom>
          <a:solidFill>
            <a:srgbClr val="F04D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A9EBA928-0477-128C-DE10-CFBA329A5841}"/>
              </a:ext>
            </a:extLst>
          </p:cNvPr>
          <p:cNvSpPr/>
          <p:nvPr/>
        </p:nvSpPr>
        <p:spPr>
          <a:xfrm>
            <a:off x="9070660" y="5074643"/>
            <a:ext cx="526473" cy="304800"/>
          </a:xfrm>
          <a:prstGeom prst="rightArrow">
            <a:avLst/>
          </a:prstGeom>
          <a:solidFill>
            <a:srgbClr val="F04D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62E6C247-7F9E-0457-D48D-7828D95E6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150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05DFAE2-4C4A-F373-D90D-C96D34779004}"/>
              </a:ext>
            </a:extLst>
          </p:cNvPr>
          <p:cNvSpPr txBox="1">
            <a:spLocks/>
          </p:cNvSpPr>
          <p:nvPr/>
        </p:nvSpPr>
        <p:spPr>
          <a:xfrm>
            <a:off x="562323" y="243608"/>
            <a:ext cx="11067354" cy="93105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>
                <a:latin typeface="Roboto Black"/>
                <a:ea typeface="Roboto Black"/>
                <a:cs typeface="Roboto Black"/>
              </a:rPr>
              <a:t>Concentrated PBM Buying Power Suppresses Ability for Low-Cost Medicines to Compete </a:t>
            </a:r>
            <a:endParaRPr lang="en-US" sz="2800" b="1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A2CFEE2-97AA-9ECE-E340-AA64681049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823772"/>
              </p:ext>
            </p:extLst>
          </p:nvPr>
        </p:nvGraphicFramePr>
        <p:xfrm>
          <a:off x="457200" y="1457566"/>
          <a:ext cx="5399048" cy="443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854">
                  <a:extLst>
                    <a:ext uri="{9D8B030D-6E8A-4147-A177-3AD203B41FA5}">
                      <a16:colId xmlns:a16="http://schemas.microsoft.com/office/drawing/2014/main" val="978334976"/>
                    </a:ext>
                  </a:extLst>
                </a:gridCol>
                <a:gridCol w="880946">
                  <a:extLst>
                    <a:ext uri="{9D8B030D-6E8A-4147-A177-3AD203B41FA5}">
                      <a16:colId xmlns:a16="http://schemas.microsoft.com/office/drawing/2014/main" val="3426004138"/>
                    </a:ext>
                  </a:extLst>
                </a:gridCol>
                <a:gridCol w="970156">
                  <a:extLst>
                    <a:ext uri="{9D8B030D-6E8A-4147-A177-3AD203B41FA5}">
                      <a16:colId xmlns:a16="http://schemas.microsoft.com/office/drawing/2014/main" val="829243132"/>
                    </a:ext>
                  </a:extLst>
                </a:gridCol>
                <a:gridCol w="2600092">
                  <a:extLst>
                    <a:ext uri="{9D8B030D-6E8A-4147-A177-3AD203B41FA5}">
                      <a16:colId xmlns:a16="http://schemas.microsoft.com/office/drawing/2014/main" val="971747144"/>
                    </a:ext>
                  </a:extLst>
                </a:gridCol>
              </a:tblGrid>
              <a:tr h="594360"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Generics</a:t>
                      </a:r>
                    </a:p>
                  </a:txBody>
                  <a:tcPr anchor="ctr">
                    <a:solidFill>
                      <a:srgbClr val="163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20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20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0119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Product Type</a:t>
                      </a:r>
                    </a:p>
                  </a:txBody>
                  <a:tcPr marT="91440" marB="91440"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Where Product Reaches Patient</a:t>
                      </a:r>
                    </a:p>
                  </a:txBody>
                  <a:tcPr marT="91440" marB="91440"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Purchaser or Decision-Maker</a:t>
                      </a:r>
                    </a:p>
                  </a:txBody>
                  <a:tcPr marT="91440" marB="91440" anchor="ctr">
                    <a:solidFill>
                      <a:srgbClr val="0F5B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Entities &amp; Market Share</a:t>
                      </a:r>
                    </a:p>
                  </a:txBody>
                  <a:tcPr marT="91440" marB="91440" anchor="ctr">
                    <a:solidFill>
                      <a:srgbClr val="0F5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118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Traditional Generic</a:t>
                      </a:r>
                    </a:p>
                  </a:txBody>
                  <a:tcPr marT="91440" marB="91440" anchor="ctr">
                    <a:solidFill>
                      <a:srgbClr val="CAEE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Local Pharmacy</a:t>
                      </a:r>
                    </a:p>
                  </a:txBody>
                  <a:tcPr marT="91440" marB="91440" anchor="ctr">
                    <a:solidFill>
                      <a:srgbClr val="CAEE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Generic Buying Consortia</a:t>
                      </a:r>
                    </a:p>
                  </a:txBody>
                  <a:tcPr marT="91440" marB="91440" anchor="ctr">
                    <a:solidFill>
                      <a:srgbClr val="CAEE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Three entities control 90% of the market:</a:t>
                      </a: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Red Oak Sourcing</a:t>
                      </a: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Walgreens Boot Alliance with AmerisourceBergen coupled with 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Econdisc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 Contracting Solutions</a:t>
                      </a: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McKesson 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OneStop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 + </a:t>
                      </a:r>
                      <a:r>
                        <a:rPr lang="en-US" sz="12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ClarusOne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 (Walmart)</a:t>
                      </a:r>
                    </a:p>
                  </a:txBody>
                  <a:tcPr marT="91440" marB="91440" anchor="ctr">
                    <a:solidFill>
                      <a:srgbClr val="C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562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Specialty Generic</a:t>
                      </a:r>
                      <a:endParaRPr lang="en-US" sz="1200" b="0" i="0" u="none" strike="noStrike" kern="120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solidFill>
                      <a:srgbClr val="C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Specialty Pharmacy</a:t>
                      </a:r>
                      <a:endParaRPr lang="en-US" sz="1200" b="0" i="0" u="none" strike="noStrike" kern="120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solidFill>
                      <a:srgbClr val="C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Specialty Pharmacy</a:t>
                      </a:r>
                      <a:endParaRPr lang="en-US" sz="1200" b="0" i="0" u="none" strike="noStrike" kern="120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solidFill>
                      <a:srgbClr val="CAEE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Three entities control 2/3 of the prescription drug revenue:</a:t>
                      </a: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CVS Specialty</a:t>
                      </a: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Accredo/Freedom Fertility</a:t>
                      </a: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Optum Specialty Pharmacy</a:t>
                      </a:r>
                    </a:p>
                  </a:txBody>
                  <a:tcPr marT="91440" marB="91440" anchor="ctr">
                    <a:solidFill>
                      <a:srgbClr val="C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254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19A752B-655E-B733-E675-1F4C5A41DB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546298"/>
              </p:ext>
            </p:extLst>
          </p:nvPr>
        </p:nvGraphicFramePr>
        <p:xfrm>
          <a:off x="6335752" y="1438764"/>
          <a:ext cx="5399048" cy="443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854">
                  <a:extLst>
                    <a:ext uri="{9D8B030D-6E8A-4147-A177-3AD203B41FA5}">
                      <a16:colId xmlns:a16="http://schemas.microsoft.com/office/drawing/2014/main" val="978334976"/>
                    </a:ext>
                  </a:extLst>
                </a:gridCol>
                <a:gridCol w="880946">
                  <a:extLst>
                    <a:ext uri="{9D8B030D-6E8A-4147-A177-3AD203B41FA5}">
                      <a16:colId xmlns:a16="http://schemas.microsoft.com/office/drawing/2014/main" val="3426004138"/>
                    </a:ext>
                  </a:extLst>
                </a:gridCol>
                <a:gridCol w="1057507">
                  <a:extLst>
                    <a:ext uri="{9D8B030D-6E8A-4147-A177-3AD203B41FA5}">
                      <a16:colId xmlns:a16="http://schemas.microsoft.com/office/drawing/2014/main" val="829243132"/>
                    </a:ext>
                  </a:extLst>
                </a:gridCol>
                <a:gridCol w="2512741">
                  <a:extLst>
                    <a:ext uri="{9D8B030D-6E8A-4147-A177-3AD203B41FA5}">
                      <a16:colId xmlns:a16="http://schemas.microsoft.com/office/drawing/2014/main" val="971747144"/>
                    </a:ext>
                  </a:extLst>
                </a:gridCol>
              </a:tblGrid>
              <a:tr h="619924"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Biosimilars</a:t>
                      </a:r>
                    </a:p>
                  </a:txBody>
                  <a:tcPr marT="91440" marB="91440" anchor="ctr">
                    <a:solidFill>
                      <a:srgbClr val="0A875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20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20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0119155"/>
                  </a:ext>
                </a:extLst>
              </a:tr>
              <a:tr h="953729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Product Type</a:t>
                      </a:r>
                    </a:p>
                  </a:txBody>
                  <a:tcPr marT="91440" marB="91440" anchor="ctr">
                    <a:solidFill>
                      <a:srgbClr val="74BC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Where Product Reaches Patient</a:t>
                      </a:r>
                    </a:p>
                  </a:txBody>
                  <a:tcPr marT="91440" marB="91440" anchor="ctr">
                    <a:solidFill>
                      <a:srgbClr val="74BC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Purchaser or Decision-Maker</a:t>
                      </a:r>
                    </a:p>
                  </a:txBody>
                  <a:tcPr marT="91440" marB="91440" anchor="ctr">
                    <a:solidFill>
                      <a:srgbClr val="74BC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Entities &amp; Market Share</a:t>
                      </a:r>
                    </a:p>
                  </a:txBody>
                  <a:tcPr marT="91440" marB="91440" anchor="ctr">
                    <a:solidFill>
                      <a:srgbClr val="74BC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118538"/>
                  </a:ext>
                </a:extLst>
              </a:tr>
              <a:tr h="1907458">
                <a:tc>
                  <a:txBody>
                    <a:bodyPr/>
                    <a:lstStyle/>
                    <a:p>
                      <a:r>
                        <a:rPr lang="en-US" sz="120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Medical Benefit</a:t>
                      </a:r>
                    </a:p>
                  </a:txBody>
                  <a:tcPr marT="91440" marB="9144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Physician Office or HOPD</a:t>
                      </a:r>
                    </a:p>
                  </a:txBody>
                  <a:tcPr marT="91440" marB="9144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PBM/Health Plan; Then Prescriber</a:t>
                      </a:r>
                    </a:p>
                  </a:txBody>
                  <a:tcPr marT="91440" marB="9144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With respect to PBMs, 3 entities processed 80% of all equivalent prescription claims: </a:t>
                      </a: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the Caremark business of CVS Health,</a:t>
                      </a: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the Express Scripts business of Cigna</a:t>
                      </a: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the Optum Rx business of UnitedHealth Group</a:t>
                      </a:r>
                    </a:p>
                  </a:txBody>
                  <a:tcPr marT="91440" marB="9144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562350"/>
                  </a:ext>
                </a:extLst>
              </a:tr>
              <a:tr h="9537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Pharmacy Benefit</a:t>
                      </a:r>
                      <a:endParaRPr lang="en-US" sz="1200" b="0" i="0" u="none" strike="noStrike" kern="120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Specialty Pharmacy</a:t>
                      </a:r>
                      <a:endParaRPr lang="en-US" sz="1200" b="0" i="0" u="none" strike="noStrike" kern="120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PBM/Health Plan; Then Specialty Pharmacy</a:t>
                      </a:r>
                    </a:p>
                  </a:txBody>
                  <a:tcPr marT="91440" marB="9144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lang="en-US" sz="1200" b="0" i="1" u="none" strike="noStrike" kern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Roboto"/>
                        </a:rPr>
                        <a:t>*See Generics information related to PBMs and specialty pharmacy</a:t>
                      </a:r>
                    </a:p>
                  </a:txBody>
                  <a:tcPr marT="91440" marB="9144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2542"/>
                  </a:ext>
                </a:extLst>
              </a:tr>
            </a:tbl>
          </a:graphicData>
        </a:graphic>
      </p:graphicFrame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1952710D-6F44-A826-BD70-3CB7CC73E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414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DE0CB-EC77-0053-85C9-60EF2F17754D}"/>
              </a:ext>
            </a:extLst>
          </p:cNvPr>
          <p:cNvSpPr txBox="1">
            <a:spLocks/>
          </p:cNvSpPr>
          <p:nvPr/>
        </p:nvSpPr>
        <p:spPr>
          <a:xfrm>
            <a:off x="1193006" y="365125"/>
            <a:ext cx="9805989" cy="59213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In 2025, 89% of Prescriptions Were Dispensed as Generics or Biosimilars</a:t>
            </a:r>
            <a:endParaRPr lang="en-US" sz="2800" b="1" dirty="0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079168-D535-BE8E-7720-8DF91BFE420B}"/>
              </a:ext>
            </a:extLst>
          </p:cNvPr>
          <p:cNvSpPr txBox="1"/>
          <p:nvPr/>
        </p:nvSpPr>
        <p:spPr>
          <a:xfrm>
            <a:off x="838199" y="6215876"/>
            <a:ext cx="6392333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Source: IQVIA National Sales Perspectives, December 2025; IQVIA Institute, June 2026.</a:t>
            </a:r>
          </a:p>
        </p:txBody>
      </p:sp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14DE866F-C82A-570D-26E0-FEF9011361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7273591"/>
              </p:ext>
            </p:extLst>
          </p:nvPr>
        </p:nvGraphicFramePr>
        <p:xfrm>
          <a:off x="838200" y="1378806"/>
          <a:ext cx="10515600" cy="4738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615757C6-3394-4C9A-057B-1394E01C4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75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36B5DF-D4DD-4F94-79E9-A8C9EF72568D}"/>
              </a:ext>
            </a:extLst>
          </p:cNvPr>
          <p:cNvSpPr/>
          <p:nvPr/>
        </p:nvSpPr>
        <p:spPr>
          <a:xfrm>
            <a:off x="4618816" y="2660959"/>
            <a:ext cx="6887381" cy="1371600"/>
          </a:xfrm>
          <a:prstGeom prst="rect">
            <a:avLst/>
          </a:prstGeom>
          <a:solidFill>
            <a:srgbClr val="0ECA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FC81C8C-71B8-2BDB-74FE-0C05703CFF17}"/>
              </a:ext>
            </a:extLst>
          </p:cNvPr>
          <p:cNvSpPr txBox="1">
            <a:spLocks/>
          </p:cNvSpPr>
          <p:nvPr/>
        </p:nvSpPr>
        <p:spPr>
          <a:xfrm>
            <a:off x="836364" y="365126"/>
            <a:ext cx="10515600" cy="8679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Biosimilars Market Overview</a:t>
            </a:r>
            <a:endParaRPr lang="en-US" sz="2200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C235F3-159A-1283-8D6C-312CA9BDA669}"/>
              </a:ext>
            </a:extLst>
          </p:cNvPr>
          <p:cNvSpPr txBox="1"/>
          <p:nvPr/>
        </p:nvSpPr>
        <p:spPr>
          <a:xfrm>
            <a:off x="685800" y="5890258"/>
            <a:ext cx="70460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As of July 28, 2026</a:t>
            </a:r>
          </a:p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US FDA and AAM Commercial Assessment. Counts denosumab biosimilar launches as one.</a:t>
            </a:r>
          </a:p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Savings and patient day data developed by the Biosimilars Council with IQVIA.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AC3D2B-F64B-7AB0-D971-8B9D9BFBEF78}"/>
              </a:ext>
            </a:extLst>
          </p:cNvPr>
          <p:cNvSpPr/>
          <p:nvPr/>
        </p:nvSpPr>
        <p:spPr>
          <a:xfrm>
            <a:off x="4618818" y="1247268"/>
            <a:ext cx="6887382" cy="1224088"/>
          </a:xfrm>
          <a:prstGeom prst="rect">
            <a:avLst/>
          </a:prstGeom>
          <a:solidFill>
            <a:srgbClr val="FF7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A591AE-EA99-044B-4C9F-E228082B752E}"/>
              </a:ext>
            </a:extLst>
          </p:cNvPr>
          <p:cNvSpPr/>
          <p:nvPr/>
        </p:nvSpPr>
        <p:spPr>
          <a:xfrm>
            <a:off x="685800" y="1250627"/>
            <a:ext cx="3583972" cy="4356746"/>
          </a:xfrm>
          <a:prstGeom prst="rect">
            <a:avLst/>
          </a:prstGeom>
          <a:solidFill>
            <a:srgbClr val="0F5B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90F811-F6BE-3DDA-BB11-945DA7FEB2BD}"/>
              </a:ext>
            </a:extLst>
          </p:cNvPr>
          <p:cNvSpPr txBox="1"/>
          <p:nvPr/>
        </p:nvSpPr>
        <p:spPr>
          <a:xfrm>
            <a:off x="1881308" y="2632429"/>
            <a:ext cx="1192955" cy="120032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>
                <a:solidFill>
                  <a:prstClr val="white"/>
                </a:solidFill>
                <a:latin typeface="Roboto Slab"/>
                <a:ea typeface="Roboto Slab"/>
                <a:cs typeface="Roboto Slab"/>
              </a:rPr>
              <a:t>65</a:t>
            </a: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093D20-1BE6-2910-26AB-68548A355DEC}"/>
              </a:ext>
            </a:extLst>
          </p:cNvPr>
          <p:cNvSpPr txBox="1"/>
          <p:nvPr/>
        </p:nvSpPr>
        <p:spPr>
          <a:xfrm>
            <a:off x="6038036" y="3190613"/>
            <a:ext cx="4978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" pitchFamily="2" charset="0"/>
                <a:ea typeface="Roboto Slab" pitchFamily="2" charset="0"/>
              </a:rPr>
              <a:t>$81.6 BILLION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BEAA86-30F3-C830-A9D0-C954E21C47DE}"/>
              </a:ext>
            </a:extLst>
          </p:cNvPr>
          <p:cNvSpPr txBox="1"/>
          <p:nvPr/>
        </p:nvSpPr>
        <p:spPr>
          <a:xfrm>
            <a:off x="6062406" y="2809108"/>
            <a:ext cx="49784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Biosimilar savings since 2016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151867-67CD-C0F2-D97F-7E24DC705E5D}"/>
              </a:ext>
            </a:extLst>
          </p:cNvPr>
          <p:cNvSpPr txBox="1"/>
          <p:nvPr/>
        </p:nvSpPr>
        <p:spPr>
          <a:xfrm>
            <a:off x="5943599" y="1397647"/>
            <a:ext cx="55625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90%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of the 118 biologics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losing exclusivity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between 2025 &amp; 2034—valued at $234 billion overall—currently have no biosimilars in development.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C69244-8B2B-AC3A-A021-CE7CD4B3BA7D}"/>
              </a:ext>
            </a:extLst>
          </p:cNvPr>
          <p:cNvSpPr/>
          <p:nvPr/>
        </p:nvSpPr>
        <p:spPr>
          <a:xfrm>
            <a:off x="4618817" y="4222162"/>
            <a:ext cx="6887380" cy="1337704"/>
          </a:xfrm>
          <a:prstGeom prst="rect">
            <a:avLst/>
          </a:prstGeom>
          <a:solidFill>
            <a:srgbClr val="9DB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A35172-8F97-1570-3CE9-96B7B54C0E0D}"/>
              </a:ext>
            </a:extLst>
          </p:cNvPr>
          <p:cNvSpPr txBox="1"/>
          <p:nvPr/>
        </p:nvSpPr>
        <p:spPr>
          <a:xfrm>
            <a:off x="6096000" y="4304967"/>
            <a:ext cx="481169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Biosimilars have been used in almost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3.8 BILLION DAYS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of patient therapy and have resulted in more than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571 MILLION INCREMENTAL DAYS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of therapy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9E74AB2-C615-EB02-75C2-575143BB9260}"/>
              </a:ext>
            </a:extLst>
          </p:cNvPr>
          <p:cNvGrpSpPr>
            <a:grpSpLocks noChangeAspect="1"/>
          </p:cNvGrpSpPr>
          <p:nvPr/>
        </p:nvGrpSpPr>
        <p:grpSpPr>
          <a:xfrm>
            <a:off x="4866031" y="4479534"/>
            <a:ext cx="822960" cy="822960"/>
            <a:chOff x="7644437" y="2470320"/>
            <a:chExt cx="914400" cy="914400"/>
          </a:xfrm>
          <a:solidFill>
            <a:srgbClr val="0F5BA3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0237BAC-D801-A479-DF13-A20A5FCB6E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44437" y="2470320"/>
              <a:ext cx="914400" cy="914400"/>
            </a:xfrm>
            <a:prstGeom prst="ellips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5D2B213-08B4-BC86-55AB-32E239C772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76247" y="2721780"/>
              <a:ext cx="650780" cy="411480"/>
            </a:xfrm>
            <a:prstGeom prst="rect">
              <a:avLst/>
            </a:prstGeom>
            <a:grpFill/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865289-DD99-9247-2F1F-9D9304DAE3E2}"/>
              </a:ext>
            </a:extLst>
          </p:cNvPr>
          <p:cNvGrpSpPr>
            <a:grpSpLocks noChangeAspect="1"/>
          </p:cNvGrpSpPr>
          <p:nvPr/>
        </p:nvGrpSpPr>
        <p:grpSpPr>
          <a:xfrm>
            <a:off x="4866031" y="2935279"/>
            <a:ext cx="822960" cy="822960"/>
            <a:chOff x="4869062" y="1498290"/>
            <a:chExt cx="914400" cy="914400"/>
          </a:xfrm>
          <a:solidFill>
            <a:srgbClr val="0F5BA3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C1EEB66-6314-9AE0-DA10-894806EFF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062" y="1498290"/>
              <a:ext cx="914400" cy="914400"/>
            </a:xfrm>
            <a:prstGeom prst="ellips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B988CFF-F55A-054C-9092-8612556A0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28929" y="1681170"/>
              <a:ext cx="594666" cy="548640"/>
            </a:xfrm>
            <a:prstGeom prst="rect">
              <a:avLst/>
            </a:prstGeom>
            <a:grpFill/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F1BDD10-77AF-FB7A-A04D-53E1B3DAC06F}"/>
              </a:ext>
            </a:extLst>
          </p:cNvPr>
          <p:cNvGrpSpPr>
            <a:grpSpLocks noChangeAspect="1"/>
          </p:cNvGrpSpPr>
          <p:nvPr/>
        </p:nvGrpSpPr>
        <p:grpSpPr>
          <a:xfrm>
            <a:off x="4866031" y="1447832"/>
            <a:ext cx="822960" cy="822960"/>
            <a:chOff x="4869062" y="4716053"/>
            <a:chExt cx="914400" cy="9144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ADA9DB2-4212-378E-0A75-57637CA720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062" y="4716053"/>
              <a:ext cx="914400" cy="914400"/>
            </a:xfrm>
            <a:prstGeom prst="ellipse">
              <a:avLst/>
            </a:prstGeom>
            <a:solidFill>
              <a:srgbClr val="0F5BA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E2C10B9-1926-6D27-9A15-7480AF438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00872" y="4874705"/>
              <a:ext cx="583170" cy="604249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7AC4EB1-33F8-3C5F-0EBE-7FBE69AA3B07}"/>
              </a:ext>
            </a:extLst>
          </p:cNvPr>
          <p:cNvSpPr txBox="1"/>
          <p:nvPr/>
        </p:nvSpPr>
        <p:spPr>
          <a:xfrm>
            <a:off x="1783525" y="3639466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MARKETED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8ADC11-636C-61C1-0683-61E280FF1E8D}"/>
              </a:ext>
            </a:extLst>
          </p:cNvPr>
          <p:cNvSpPr txBox="1"/>
          <p:nvPr/>
        </p:nvSpPr>
        <p:spPr>
          <a:xfrm>
            <a:off x="1854058" y="2260071"/>
            <a:ext cx="1247457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US" b="1">
                <a:solidFill>
                  <a:prstClr val="white"/>
                </a:solidFill>
                <a:latin typeface="Roboto Black"/>
                <a:ea typeface="Roboto Black"/>
                <a:cs typeface="Roboto Black"/>
              </a:rPr>
              <a:t>LICENSED</a:t>
            </a:r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E96079-04E3-81D7-FEE8-18C9FE734376}"/>
              </a:ext>
            </a:extLst>
          </p:cNvPr>
          <p:cNvCxnSpPr>
            <a:cxnSpLocks/>
          </p:cNvCxnSpPr>
          <p:nvPr/>
        </p:nvCxnSpPr>
        <p:spPr>
          <a:xfrm>
            <a:off x="1086465" y="2679456"/>
            <a:ext cx="280219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D25CFD2-C144-6D7E-1C02-FD10C59222D0}"/>
              </a:ext>
            </a:extLst>
          </p:cNvPr>
          <p:cNvCxnSpPr>
            <a:cxnSpLocks/>
          </p:cNvCxnSpPr>
          <p:nvPr/>
        </p:nvCxnSpPr>
        <p:spPr>
          <a:xfrm>
            <a:off x="1086465" y="4092635"/>
            <a:ext cx="280219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FFA037C-4B5F-8626-F7EB-382FD2DF0A6B}"/>
              </a:ext>
            </a:extLst>
          </p:cNvPr>
          <p:cNvSpPr txBox="1"/>
          <p:nvPr/>
        </p:nvSpPr>
        <p:spPr>
          <a:xfrm>
            <a:off x="1926192" y="4080575"/>
            <a:ext cx="11031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>
                <a:solidFill>
                  <a:prstClr val="white"/>
                </a:solidFill>
                <a:latin typeface="Roboto Slab" pitchFamily="2" charset="0"/>
                <a:ea typeface="Roboto Slab" pitchFamily="2" charset="0"/>
              </a:rPr>
              <a:t>21</a:t>
            </a: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FEDE39-60BC-4604-9116-7EDC9A8FFABC}"/>
              </a:ext>
            </a:extLst>
          </p:cNvPr>
          <p:cNvSpPr txBox="1"/>
          <p:nvPr/>
        </p:nvSpPr>
        <p:spPr>
          <a:xfrm>
            <a:off x="1131905" y="5096238"/>
            <a:ext cx="2691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REFERENCE PRODUCTS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7155C7-8E24-7CA4-77B0-6C0DF6A739FA}"/>
              </a:ext>
            </a:extLst>
          </p:cNvPr>
          <p:cNvSpPr txBox="1"/>
          <p:nvPr/>
        </p:nvSpPr>
        <p:spPr>
          <a:xfrm>
            <a:off x="1882109" y="1211592"/>
            <a:ext cx="1191353" cy="120032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>
                <a:solidFill>
                  <a:prstClr val="white"/>
                </a:solidFill>
                <a:latin typeface="Roboto Slab"/>
                <a:ea typeface="Roboto Slab"/>
                <a:cs typeface="Roboto Slab"/>
              </a:rPr>
              <a:t>88</a:t>
            </a: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30657813-0BF0-0144-8049-0DEB52455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24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2F30E-B3A3-2EB3-503E-407F98D799B0}"/>
              </a:ext>
            </a:extLst>
          </p:cNvPr>
          <p:cNvSpPr txBox="1"/>
          <p:nvPr/>
        </p:nvSpPr>
        <p:spPr>
          <a:xfrm>
            <a:off x="838200" y="6215875"/>
            <a:ext cx="95750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National Prescription Audit &amp; National Sales Perspective, December 2025; IQVIA Institute, June 2026.</a:t>
            </a: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79F992F6-3A55-2E80-9055-071D3F880593}"/>
              </a:ext>
            </a:extLst>
          </p:cNvPr>
          <p:cNvSpPr txBox="1">
            <a:spLocks/>
          </p:cNvSpPr>
          <p:nvPr/>
        </p:nvSpPr>
        <p:spPr>
          <a:xfrm>
            <a:off x="914400" y="365125"/>
            <a:ext cx="10573445" cy="123507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atin typeface="Roboto Black"/>
                <a:ea typeface="Roboto Black"/>
                <a:cs typeface="Roboto Black"/>
              </a:rPr>
              <a:t>Generics &amp; Biosimilars Are 89% of All Prescriptions,</a:t>
            </a:r>
            <a:r>
              <a:rPr lang="en-US" sz="28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 </a:t>
            </a:r>
            <a:r>
              <a:rPr lang="en-US" sz="2800" b="1" dirty="0">
                <a:latin typeface="Roboto Black"/>
                <a:ea typeface="Roboto Black"/>
                <a:cs typeface="Roboto Black"/>
              </a:rPr>
              <a:t>But Only 11.6% of Spending</a:t>
            </a:r>
          </a:p>
          <a:p>
            <a:pPr algn="ctr"/>
            <a:r>
              <a:rPr lang="en-US" sz="2400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Generic Prices Continue to Fall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DE236A6-9848-92DA-8FD2-DD1D3F2541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5016947"/>
              </p:ext>
            </p:extLst>
          </p:nvPr>
        </p:nvGraphicFramePr>
        <p:xfrm>
          <a:off x="6289560" y="1494650"/>
          <a:ext cx="5468354" cy="4244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1419CD5E-A619-C174-D8F5-B5DA3D59ED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3084383"/>
              </p:ext>
            </p:extLst>
          </p:nvPr>
        </p:nvGraphicFramePr>
        <p:xfrm>
          <a:off x="210552" y="1494650"/>
          <a:ext cx="5885448" cy="4244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C35C9D01-848E-B562-EA23-5CA2378BC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86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B08EA2E7-EF9A-C4E1-88E6-009ECF84DB74}"/>
              </a:ext>
            </a:extLst>
          </p:cNvPr>
          <p:cNvSpPr txBox="1">
            <a:spLocks/>
          </p:cNvSpPr>
          <p:nvPr/>
        </p:nvSpPr>
        <p:spPr>
          <a:xfrm>
            <a:off x="838200" y="147637"/>
            <a:ext cx="10649646" cy="1140091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Traditional Products Provide</a:t>
            </a:r>
            <a:r>
              <a:rPr lang="en-US" dirty="0"/>
              <a:t> </a:t>
            </a:r>
            <a:r>
              <a:rPr lang="en-US" sz="2800" b="1" dirty="0">
                <a:latin typeface="Roboto Black"/>
                <a:ea typeface="Roboto Black"/>
                <a:cs typeface="Roboto Black"/>
              </a:rPr>
              <a:t>Vast Majority of Generic &amp; Biosimilar Savings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93A7C-7A2C-5725-9DC8-181848BD4050}"/>
              </a:ext>
            </a:extLst>
          </p:cNvPr>
          <p:cNvSpPr txBox="1"/>
          <p:nvPr/>
        </p:nvSpPr>
        <p:spPr>
          <a:xfrm>
            <a:off x="838200" y="6215875"/>
            <a:ext cx="95750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IQVIA National Sales Perspective, December 2025; IQVIA Institute, July 2026.</a:t>
            </a:r>
          </a:p>
        </p:txBody>
      </p:sp>
      <p:graphicFrame>
        <p:nvGraphicFramePr>
          <p:cNvPr id="4" name="Content Placeholder 12">
            <a:extLst>
              <a:ext uri="{FF2B5EF4-FFF2-40B4-BE49-F238E27FC236}">
                <a16:creationId xmlns:a16="http://schemas.microsoft.com/office/drawing/2014/main" id="{2C95F8E0-82C1-E3FE-8E7B-F5468CB52A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1036462"/>
              </p:ext>
            </p:extLst>
          </p:nvPr>
        </p:nvGraphicFramePr>
        <p:xfrm>
          <a:off x="629361" y="1763202"/>
          <a:ext cx="4129964" cy="3847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8">
            <a:extLst>
              <a:ext uri="{FF2B5EF4-FFF2-40B4-BE49-F238E27FC236}">
                <a16:creationId xmlns:a16="http://schemas.microsoft.com/office/drawing/2014/main" id="{035835EB-C768-B7BA-CB9F-32A2813746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9289898"/>
              </p:ext>
            </p:extLst>
          </p:nvPr>
        </p:nvGraphicFramePr>
        <p:xfrm>
          <a:off x="4759325" y="1505218"/>
          <a:ext cx="6964363" cy="4433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1">
            <a:extLst>
              <a:ext uri="{FF2B5EF4-FFF2-40B4-BE49-F238E27FC236}">
                <a16:creationId xmlns:a16="http://schemas.microsoft.com/office/drawing/2014/main" id="{BF93EAF1-2DC3-E8D4-5353-B6BFBBA69A36}"/>
              </a:ext>
            </a:extLst>
          </p:cNvPr>
          <p:cNvSpPr txBox="1"/>
          <p:nvPr/>
        </p:nvSpPr>
        <p:spPr>
          <a:xfrm>
            <a:off x="9765392" y="1819818"/>
            <a:ext cx="1570750" cy="267765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b="1">
                <a:solidFill>
                  <a:srgbClr val="595959"/>
                </a:solidFill>
                <a:latin typeface="Roboto"/>
                <a:ea typeface="Roboto"/>
                <a:cs typeface="Roboto"/>
              </a:rPr>
              <a:t>$3,626B</a:t>
            </a:r>
            <a:endParaRPr lang="en-US" sz="1400" b="1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endParaRPr lang="en-US" sz="14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endParaRPr lang="en-US" sz="14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r>
              <a:rPr lang="en-US" sz="1400" b="1">
                <a:solidFill>
                  <a:schemeClr val="bg1"/>
                </a:solidFill>
                <a:latin typeface="Roboto"/>
                <a:ea typeface="Roboto"/>
                <a:cs typeface="Roboto"/>
              </a:rPr>
              <a:t>$832B</a:t>
            </a:r>
            <a:endParaRPr lang="en-US" sz="14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endParaRPr lang="en-US" sz="14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endParaRPr lang="en-US" sz="14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endParaRPr lang="en-US" sz="14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endParaRPr lang="en-US" sz="14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endParaRPr lang="en-US" sz="14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endParaRPr lang="en-US" sz="14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endParaRPr lang="en-US" sz="14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r>
              <a:rPr lang="en-US" sz="1400" b="1">
                <a:solidFill>
                  <a:schemeClr val="bg1"/>
                </a:solidFill>
                <a:latin typeface="Roboto"/>
                <a:ea typeface="Roboto"/>
                <a:cs typeface="Roboto"/>
              </a:rPr>
              <a:t>$2,795B</a:t>
            </a:r>
            <a:endParaRPr lang="en-US" sz="14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7075615-BEED-1953-9D84-960E1D39B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527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68F71-0507-EB3A-B3D8-451109D42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0D351-EE86-0CD2-4416-A17FC50EDE04}"/>
              </a:ext>
            </a:extLst>
          </p:cNvPr>
          <p:cNvSpPr txBox="1">
            <a:spLocks/>
          </p:cNvSpPr>
          <p:nvPr/>
        </p:nvSpPr>
        <p:spPr>
          <a:xfrm>
            <a:off x="1232807" y="365125"/>
            <a:ext cx="9726386" cy="113293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>
                <a:latin typeface="Roboto Black"/>
                <a:ea typeface="Roboto Black"/>
                <a:cs typeface="Roboto Black"/>
              </a:rPr>
              <a:t>Specialty Generics: Savings Not Guaranteed</a:t>
            </a:r>
            <a:endParaRPr lang="en-US" sz="220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10C6CC-ECE7-CF2E-6E5A-132A23E36F5F}"/>
              </a:ext>
            </a:extLst>
          </p:cNvPr>
          <p:cNvSpPr txBox="1"/>
          <p:nvPr/>
        </p:nvSpPr>
        <p:spPr>
          <a:xfrm>
            <a:off x="828304" y="6156499"/>
            <a:ext cx="911905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 dirty="0">
                <a:solidFill>
                  <a:srgbClr val="595959"/>
                </a:solidFill>
                <a:latin typeface="Roboto Medium"/>
                <a:ea typeface="Roboto Medium"/>
                <a:cs typeface="Roboto Medium"/>
              </a:rPr>
              <a:t>Source: Han et al. (March 2026) List Price Reductions Among Brand-Name ICS-LABA Inhalers In 2024 Were Associated With Increased Generic Uptake. Health Affairs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EFEE433-FE3E-3CF7-6600-C0AED82022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8773883"/>
              </p:ext>
            </p:extLst>
          </p:nvPr>
        </p:nvGraphicFramePr>
        <p:xfrm>
          <a:off x="1087648" y="922504"/>
          <a:ext cx="10296632" cy="4230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F08FD06-4CCA-0960-24A9-433CF41A0E78}"/>
              </a:ext>
            </a:extLst>
          </p:cNvPr>
          <p:cNvCxnSpPr>
            <a:cxnSpLocks/>
          </p:cNvCxnSpPr>
          <p:nvPr/>
        </p:nvCxnSpPr>
        <p:spPr>
          <a:xfrm>
            <a:off x="8220423" y="2150970"/>
            <a:ext cx="0" cy="2830663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3B4E3A2-655C-4206-DB9C-46B1B1C181AA}"/>
              </a:ext>
            </a:extLst>
          </p:cNvPr>
          <p:cNvSpPr txBox="1"/>
          <p:nvPr/>
        </p:nvSpPr>
        <p:spPr>
          <a:xfrm>
            <a:off x="5611157" y="1818675"/>
            <a:ext cx="3076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Medicaid provisions take effect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986070E-4691-46B0-1E10-43DE3D05A9A7}"/>
              </a:ext>
            </a:extLst>
          </p:cNvPr>
          <p:cNvGrpSpPr/>
          <p:nvPr/>
        </p:nvGrpSpPr>
        <p:grpSpPr>
          <a:xfrm>
            <a:off x="527792" y="1378957"/>
            <a:ext cx="559856" cy="3742094"/>
            <a:chOff x="715101" y="1688906"/>
            <a:chExt cx="559856" cy="3742094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BEE3A97F-C9AC-153B-1657-E3684345D91F}"/>
                </a:ext>
              </a:extLst>
            </p:cNvPr>
            <p:cNvGrpSpPr/>
            <p:nvPr/>
          </p:nvGrpSpPr>
          <p:grpSpPr>
            <a:xfrm>
              <a:off x="715101" y="1688906"/>
              <a:ext cx="470000" cy="3742094"/>
              <a:chOff x="715101" y="1688906"/>
              <a:chExt cx="470000" cy="3742094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C689529-A5C1-BF7E-5492-A27C4F5C961B}"/>
                  </a:ext>
                </a:extLst>
              </p:cNvPr>
              <p:cNvSpPr txBox="1"/>
              <p:nvPr/>
            </p:nvSpPr>
            <p:spPr>
              <a:xfrm>
                <a:off x="715101" y="1688906"/>
                <a:ext cx="47000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70%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2B791DF6-93D7-1A9C-0096-825738713605}"/>
                  </a:ext>
                </a:extLst>
              </p:cNvPr>
              <p:cNvSpPr txBox="1"/>
              <p:nvPr/>
            </p:nvSpPr>
            <p:spPr>
              <a:xfrm>
                <a:off x="715101" y="2183920"/>
                <a:ext cx="47000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60%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B5C572DA-A74B-EFB2-B4F5-6BF260906DDF}"/>
                  </a:ext>
                </a:extLst>
              </p:cNvPr>
              <p:cNvSpPr txBox="1"/>
              <p:nvPr/>
            </p:nvSpPr>
            <p:spPr>
              <a:xfrm>
                <a:off x="715101" y="2678934"/>
                <a:ext cx="47000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50%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7673C0A-D762-07F8-736E-9F9DEDE65A2F}"/>
                  </a:ext>
                </a:extLst>
              </p:cNvPr>
              <p:cNvSpPr txBox="1"/>
              <p:nvPr/>
            </p:nvSpPr>
            <p:spPr>
              <a:xfrm>
                <a:off x="715101" y="3173948"/>
                <a:ext cx="47000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40%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B355A3DC-9F47-C44B-05E6-29890D3AB687}"/>
                  </a:ext>
                </a:extLst>
              </p:cNvPr>
              <p:cNvSpPr txBox="1"/>
              <p:nvPr/>
            </p:nvSpPr>
            <p:spPr>
              <a:xfrm>
                <a:off x="715101" y="3668962"/>
                <a:ext cx="47000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30%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8A3D8C71-A207-F1FE-1426-FC1D330ED196}"/>
                  </a:ext>
                </a:extLst>
              </p:cNvPr>
              <p:cNvSpPr txBox="1"/>
              <p:nvPr/>
            </p:nvSpPr>
            <p:spPr>
              <a:xfrm>
                <a:off x="715101" y="4163976"/>
                <a:ext cx="47000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20%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559FD76-4C03-588C-BE35-C87051774750}"/>
                  </a:ext>
                </a:extLst>
              </p:cNvPr>
              <p:cNvSpPr txBox="1"/>
              <p:nvPr/>
            </p:nvSpPr>
            <p:spPr>
              <a:xfrm>
                <a:off x="715101" y="4658990"/>
                <a:ext cx="47000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10%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7A8666F2-02F7-6468-60BC-1E1E6D2B2580}"/>
                  </a:ext>
                </a:extLst>
              </p:cNvPr>
              <p:cNvSpPr txBox="1"/>
              <p:nvPr/>
            </p:nvSpPr>
            <p:spPr>
              <a:xfrm>
                <a:off x="836929" y="5154001"/>
                <a:ext cx="2263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-</a:t>
                </a:r>
              </a:p>
            </p:txBody>
          </p:sp>
        </p:grp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B58F3BB1-7351-6DA3-ED4A-03FF7C6C58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4957" y="1704113"/>
              <a:ext cx="0" cy="3596873"/>
            </a:xfrm>
            <a:prstGeom prst="line">
              <a:avLst/>
            </a:prstGeom>
            <a:ln w="9525">
              <a:solidFill>
                <a:srgbClr val="BFBFB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3FC010F-0948-E741-D782-F393E5B8CE98}"/>
              </a:ext>
            </a:extLst>
          </p:cNvPr>
          <p:cNvGrpSpPr/>
          <p:nvPr/>
        </p:nvGrpSpPr>
        <p:grpSpPr>
          <a:xfrm>
            <a:off x="1087648" y="4981633"/>
            <a:ext cx="10240278" cy="954137"/>
            <a:chOff x="1087648" y="5138785"/>
            <a:chExt cx="10240278" cy="954137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8CFA0BB-9587-6AC1-402B-BD911FF6A432}"/>
                </a:ext>
              </a:extLst>
            </p:cNvPr>
            <p:cNvGrpSpPr/>
            <p:nvPr/>
          </p:nvGrpSpPr>
          <p:grpSpPr>
            <a:xfrm>
              <a:off x="1274957" y="5256427"/>
              <a:ext cx="10044321" cy="559496"/>
              <a:chOff x="1274957" y="5625548"/>
              <a:chExt cx="10044321" cy="559496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697ECE31-0674-033B-FC43-E56F0056F536}"/>
                  </a:ext>
                </a:extLst>
              </p:cNvPr>
              <p:cNvGrpSpPr/>
              <p:nvPr/>
            </p:nvGrpSpPr>
            <p:grpSpPr>
              <a:xfrm>
                <a:off x="1274957" y="5625548"/>
                <a:ext cx="1660989" cy="559496"/>
                <a:chOff x="1274957" y="5625548"/>
                <a:chExt cx="1660989" cy="559496"/>
              </a:xfrm>
            </p:grpSpPr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C48E538-07D0-CAA3-66C1-B9A71E850390}"/>
                    </a:ext>
                  </a:extLst>
                </p:cNvPr>
                <p:cNvSpPr txBox="1"/>
                <p:nvPr/>
              </p:nvSpPr>
              <p:spPr>
                <a:xfrm>
                  <a:off x="127495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J</a:t>
                  </a: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CD464B5-D1C7-5FBE-5ADA-76A906A300D5}"/>
                    </a:ext>
                  </a:extLst>
                </p:cNvPr>
                <p:cNvSpPr txBox="1"/>
                <p:nvPr/>
              </p:nvSpPr>
              <p:spPr>
                <a:xfrm>
                  <a:off x="156403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M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42264F0-4DCE-F973-D242-5390DA4B72C3}"/>
                    </a:ext>
                  </a:extLst>
                </p:cNvPr>
                <p:cNvSpPr txBox="1"/>
                <p:nvPr/>
              </p:nvSpPr>
              <p:spPr>
                <a:xfrm>
                  <a:off x="185311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M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949C8B0-436A-CC33-CF36-4FD96A328770}"/>
                    </a:ext>
                  </a:extLst>
                </p:cNvPr>
                <p:cNvSpPr txBox="1"/>
                <p:nvPr/>
              </p:nvSpPr>
              <p:spPr>
                <a:xfrm>
                  <a:off x="214219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J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B810B18-6D63-6128-4235-293B214BB42A}"/>
                    </a:ext>
                  </a:extLst>
                </p:cNvPr>
                <p:cNvSpPr txBox="1"/>
                <p:nvPr/>
              </p:nvSpPr>
              <p:spPr>
                <a:xfrm>
                  <a:off x="243127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S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998FC751-D871-7054-7F7C-AD63E0AF2A9C}"/>
                    </a:ext>
                  </a:extLst>
                </p:cNvPr>
                <p:cNvSpPr txBox="1"/>
                <p:nvPr/>
              </p:nvSpPr>
              <p:spPr>
                <a:xfrm>
                  <a:off x="272035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N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C1D0374-A350-88D6-D995-4946C69379AA}"/>
                    </a:ext>
                  </a:extLst>
                </p:cNvPr>
                <p:cNvSpPr txBox="1"/>
                <p:nvPr/>
              </p:nvSpPr>
              <p:spPr>
                <a:xfrm>
                  <a:off x="1274957" y="5908045"/>
                  <a:ext cx="74713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2020</a:t>
                  </a:r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1C9BBBBD-C220-F7CB-6E3D-EB9A91D69649}"/>
                  </a:ext>
                </a:extLst>
              </p:cNvPr>
              <p:cNvGrpSpPr/>
              <p:nvPr/>
            </p:nvGrpSpPr>
            <p:grpSpPr>
              <a:xfrm>
                <a:off x="3009437" y="5625548"/>
                <a:ext cx="1660989" cy="559496"/>
                <a:chOff x="3009437" y="5625548"/>
                <a:chExt cx="1660989" cy="559496"/>
              </a:xfrm>
            </p:grpSpPr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3BE3BEFE-8930-FBC1-0B1E-0861E9307272}"/>
                    </a:ext>
                  </a:extLst>
                </p:cNvPr>
                <p:cNvSpPr txBox="1"/>
                <p:nvPr/>
              </p:nvSpPr>
              <p:spPr>
                <a:xfrm>
                  <a:off x="300943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J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103ABA57-3BA0-ED7C-6EDD-955FB3DFCF93}"/>
                    </a:ext>
                  </a:extLst>
                </p:cNvPr>
                <p:cNvSpPr txBox="1"/>
                <p:nvPr/>
              </p:nvSpPr>
              <p:spPr>
                <a:xfrm>
                  <a:off x="329851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M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5A3B0C8-14CB-F682-E4CF-F4F61A8C0996}"/>
                    </a:ext>
                  </a:extLst>
                </p:cNvPr>
                <p:cNvSpPr txBox="1"/>
                <p:nvPr/>
              </p:nvSpPr>
              <p:spPr>
                <a:xfrm>
                  <a:off x="358759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M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8EE81117-DBCD-BD1C-27E2-CE33315FC011}"/>
                    </a:ext>
                  </a:extLst>
                </p:cNvPr>
                <p:cNvSpPr txBox="1"/>
                <p:nvPr/>
              </p:nvSpPr>
              <p:spPr>
                <a:xfrm>
                  <a:off x="387667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J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7113ABB7-4E9E-A5CD-D88B-4939FA60C0DC}"/>
                    </a:ext>
                  </a:extLst>
                </p:cNvPr>
                <p:cNvSpPr txBox="1"/>
                <p:nvPr/>
              </p:nvSpPr>
              <p:spPr>
                <a:xfrm>
                  <a:off x="416575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S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169329B6-0EA0-0021-4301-501F041A8314}"/>
                    </a:ext>
                  </a:extLst>
                </p:cNvPr>
                <p:cNvSpPr txBox="1"/>
                <p:nvPr/>
              </p:nvSpPr>
              <p:spPr>
                <a:xfrm>
                  <a:off x="445483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N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2137EC93-DB2D-329D-018C-6D0CA2686544}"/>
                    </a:ext>
                  </a:extLst>
                </p:cNvPr>
                <p:cNvSpPr txBox="1"/>
                <p:nvPr/>
              </p:nvSpPr>
              <p:spPr>
                <a:xfrm>
                  <a:off x="3009437" y="5908045"/>
                  <a:ext cx="74713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2021</a:t>
                  </a:r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7ACBD40E-E4B7-071D-F761-62D370FA73CE}"/>
                  </a:ext>
                </a:extLst>
              </p:cNvPr>
              <p:cNvGrpSpPr/>
              <p:nvPr/>
            </p:nvGrpSpPr>
            <p:grpSpPr>
              <a:xfrm>
                <a:off x="4724866" y="5625548"/>
                <a:ext cx="1680040" cy="559496"/>
                <a:chOff x="4724866" y="5625548"/>
                <a:chExt cx="1680040" cy="559496"/>
              </a:xfrm>
            </p:grpSpPr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DCCC7673-B8B4-EA67-01F9-0554B53B0521}"/>
                    </a:ext>
                  </a:extLst>
                </p:cNvPr>
                <p:cNvSpPr txBox="1"/>
                <p:nvPr/>
              </p:nvSpPr>
              <p:spPr>
                <a:xfrm>
                  <a:off x="4724866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J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54F0480B-AA88-31A3-2C61-A7821D6E760D}"/>
                    </a:ext>
                  </a:extLst>
                </p:cNvPr>
                <p:cNvSpPr txBox="1"/>
                <p:nvPr/>
              </p:nvSpPr>
              <p:spPr>
                <a:xfrm>
                  <a:off x="503299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M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89121876-C4DF-98C0-9B50-E28F72918BB1}"/>
                    </a:ext>
                  </a:extLst>
                </p:cNvPr>
                <p:cNvSpPr txBox="1"/>
                <p:nvPr/>
              </p:nvSpPr>
              <p:spPr>
                <a:xfrm>
                  <a:off x="532207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M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7C21316-F511-DF73-5856-A504E254203B}"/>
                    </a:ext>
                  </a:extLst>
                </p:cNvPr>
                <p:cNvSpPr txBox="1"/>
                <p:nvPr/>
              </p:nvSpPr>
              <p:spPr>
                <a:xfrm>
                  <a:off x="561115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J</a:t>
                  </a: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578262CD-E6FE-85D7-D51B-05E4735F0435}"/>
                    </a:ext>
                  </a:extLst>
                </p:cNvPr>
                <p:cNvSpPr txBox="1"/>
                <p:nvPr/>
              </p:nvSpPr>
              <p:spPr>
                <a:xfrm>
                  <a:off x="590023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S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17B7CE9B-213F-01F4-4EA4-8AADE1069003}"/>
                    </a:ext>
                  </a:extLst>
                </p:cNvPr>
                <p:cNvSpPr txBox="1"/>
                <p:nvPr/>
              </p:nvSpPr>
              <p:spPr>
                <a:xfrm>
                  <a:off x="618931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N</a:t>
                  </a:r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C92493AD-26AD-2779-62FA-798B589DDC5E}"/>
                    </a:ext>
                  </a:extLst>
                </p:cNvPr>
                <p:cNvSpPr txBox="1"/>
                <p:nvPr/>
              </p:nvSpPr>
              <p:spPr>
                <a:xfrm>
                  <a:off x="4724866" y="5908045"/>
                  <a:ext cx="74713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2022</a:t>
                  </a:r>
                </a:p>
              </p:txBody>
            </p: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66889391-B1B2-052F-9CF9-4C91FC4D3CC5}"/>
                  </a:ext>
                </a:extLst>
              </p:cNvPr>
              <p:cNvGrpSpPr/>
              <p:nvPr/>
            </p:nvGrpSpPr>
            <p:grpSpPr>
              <a:xfrm>
                <a:off x="6477466" y="5625548"/>
                <a:ext cx="1661920" cy="559496"/>
                <a:chOff x="6477466" y="5625548"/>
                <a:chExt cx="1661920" cy="559496"/>
              </a:xfrm>
            </p:grpSpPr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6A60A6E9-7540-47E1-0664-7F527D76F0C6}"/>
                    </a:ext>
                  </a:extLst>
                </p:cNvPr>
                <p:cNvSpPr txBox="1"/>
                <p:nvPr/>
              </p:nvSpPr>
              <p:spPr>
                <a:xfrm>
                  <a:off x="6477466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J</a:t>
                  </a:r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3D986436-2E58-1A7F-66C6-CDC0EE28B152}"/>
                    </a:ext>
                  </a:extLst>
                </p:cNvPr>
                <p:cNvSpPr txBox="1"/>
                <p:nvPr/>
              </p:nvSpPr>
              <p:spPr>
                <a:xfrm>
                  <a:off x="676747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M</a:t>
                  </a:r>
                </a:p>
              </p:txBody>
            </p:sp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2E1EF349-DAAB-D2A9-1751-433B591673CE}"/>
                    </a:ext>
                  </a:extLst>
                </p:cNvPr>
                <p:cNvSpPr txBox="1"/>
                <p:nvPr/>
              </p:nvSpPr>
              <p:spPr>
                <a:xfrm>
                  <a:off x="705655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M</a:t>
                  </a:r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89F14617-A298-D59C-60CF-87819EA82069}"/>
                    </a:ext>
                  </a:extLst>
                </p:cNvPr>
                <p:cNvSpPr txBox="1"/>
                <p:nvPr/>
              </p:nvSpPr>
              <p:spPr>
                <a:xfrm>
                  <a:off x="734563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J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2DDAA2BB-60FF-D169-6215-A059762ACD4F}"/>
                    </a:ext>
                  </a:extLst>
                </p:cNvPr>
                <p:cNvSpPr txBox="1"/>
                <p:nvPr/>
              </p:nvSpPr>
              <p:spPr>
                <a:xfrm>
                  <a:off x="763471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S</a:t>
                  </a:r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039AA6F2-667A-8B4D-5E37-1B0D6D05FAAA}"/>
                    </a:ext>
                  </a:extLst>
                </p:cNvPr>
                <p:cNvSpPr txBox="1"/>
                <p:nvPr/>
              </p:nvSpPr>
              <p:spPr>
                <a:xfrm>
                  <a:off x="792379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N</a:t>
                  </a:r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C78B9488-E7C0-F6F3-FD98-133EB21B77DF}"/>
                    </a:ext>
                  </a:extLst>
                </p:cNvPr>
                <p:cNvSpPr txBox="1"/>
                <p:nvPr/>
              </p:nvSpPr>
              <p:spPr>
                <a:xfrm>
                  <a:off x="6477466" y="5908045"/>
                  <a:ext cx="74713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2023</a:t>
                  </a:r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40F18C18-EDCD-33E4-EA4E-D7749FD7CE08}"/>
                  </a:ext>
                </a:extLst>
              </p:cNvPr>
              <p:cNvGrpSpPr/>
              <p:nvPr/>
            </p:nvGrpSpPr>
            <p:grpSpPr>
              <a:xfrm>
                <a:off x="8212877" y="5625548"/>
                <a:ext cx="1660989" cy="559496"/>
                <a:chOff x="8212877" y="5625548"/>
                <a:chExt cx="1660989" cy="559496"/>
              </a:xfrm>
            </p:grpSpPr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E7A0FA4E-68B3-3C39-1220-57C1FFEFBD30}"/>
                    </a:ext>
                  </a:extLst>
                </p:cNvPr>
                <p:cNvSpPr txBox="1"/>
                <p:nvPr/>
              </p:nvSpPr>
              <p:spPr>
                <a:xfrm>
                  <a:off x="821287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J</a:t>
                  </a: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8A58E372-4241-5872-9BA8-6B747D882E73}"/>
                    </a:ext>
                  </a:extLst>
                </p:cNvPr>
                <p:cNvSpPr txBox="1"/>
                <p:nvPr/>
              </p:nvSpPr>
              <p:spPr>
                <a:xfrm>
                  <a:off x="850195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M</a:t>
                  </a:r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07A2A418-E9FE-2484-10A0-C94368E6448E}"/>
                    </a:ext>
                  </a:extLst>
                </p:cNvPr>
                <p:cNvSpPr txBox="1"/>
                <p:nvPr/>
              </p:nvSpPr>
              <p:spPr>
                <a:xfrm>
                  <a:off x="879103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M</a:t>
                  </a: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A115EC82-E36F-6EF6-43BA-A64EB6AA810D}"/>
                    </a:ext>
                  </a:extLst>
                </p:cNvPr>
                <p:cNvSpPr txBox="1"/>
                <p:nvPr/>
              </p:nvSpPr>
              <p:spPr>
                <a:xfrm>
                  <a:off x="908011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J</a:t>
                  </a: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52E3E186-94C0-8A20-823E-62215B0B9999}"/>
                    </a:ext>
                  </a:extLst>
                </p:cNvPr>
                <p:cNvSpPr txBox="1"/>
                <p:nvPr/>
              </p:nvSpPr>
              <p:spPr>
                <a:xfrm>
                  <a:off x="936919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S</a:t>
                  </a: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495A8D10-8842-774A-BC59-BC47BDFFF18A}"/>
                    </a:ext>
                  </a:extLst>
                </p:cNvPr>
                <p:cNvSpPr txBox="1"/>
                <p:nvPr/>
              </p:nvSpPr>
              <p:spPr>
                <a:xfrm>
                  <a:off x="965827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N</a:t>
                  </a:r>
                </a:p>
              </p:txBody>
            </p: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3CFDF721-9738-DF85-E607-8B6791E6060F}"/>
                    </a:ext>
                  </a:extLst>
                </p:cNvPr>
                <p:cNvSpPr txBox="1"/>
                <p:nvPr/>
              </p:nvSpPr>
              <p:spPr>
                <a:xfrm>
                  <a:off x="8212877" y="5908045"/>
                  <a:ext cx="74713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2024</a:t>
                  </a:r>
                </a:p>
              </p:txBody>
            </p: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80DBFF87-6BBF-FEA5-D27E-19A6CCEC6861}"/>
                  </a:ext>
                </a:extLst>
              </p:cNvPr>
              <p:cNvGrpSpPr/>
              <p:nvPr/>
            </p:nvGrpSpPr>
            <p:grpSpPr>
              <a:xfrm>
                <a:off x="9947357" y="5625548"/>
                <a:ext cx="1371921" cy="559496"/>
                <a:chOff x="9947357" y="5625548"/>
                <a:chExt cx="1371921" cy="559496"/>
              </a:xfrm>
            </p:grpSpPr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7DA8656A-A42A-9E5A-3345-3F72303E5DFF}"/>
                    </a:ext>
                  </a:extLst>
                </p:cNvPr>
                <p:cNvSpPr txBox="1"/>
                <p:nvPr/>
              </p:nvSpPr>
              <p:spPr>
                <a:xfrm>
                  <a:off x="994735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J</a:t>
                  </a:r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FA5EDA33-A0AD-E00E-FD6C-FBEC325E3095}"/>
                    </a:ext>
                  </a:extLst>
                </p:cNvPr>
                <p:cNvSpPr txBox="1"/>
                <p:nvPr/>
              </p:nvSpPr>
              <p:spPr>
                <a:xfrm>
                  <a:off x="1023643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M</a:t>
                  </a:r>
                </a:p>
              </p:txBody>
            </p: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C1DF3015-104A-C72E-224B-17657C301183}"/>
                    </a:ext>
                  </a:extLst>
                </p:cNvPr>
                <p:cNvSpPr txBox="1"/>
                <p:nvPr/>
              </p:nvSpPr>
              <p:spPr>
                <a:xfrm>
                  <a:off x="1052551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M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4AD224F2-AE04-86E2-FAD1-4735050932E6}"/>
                    </a:ext>
                  </a:extLst>
                </p:cNvPr>
                <p:cNvSpPr txBox="1"/>
                <p:nvPr/>
              </p:nvSpPr>
              <p:spPr>
                <a:xfrm>
                  <a:off x="10814597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J</a:t>
                  </a:r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9834EA99-C1B2-61FB-B89B-EB276BD8EE8A}"/>
                    </a:ext>
                  </a:extLst>
                </p:cNvPr>
                <p:cNvSpPr txBox="1"/>
                <p:nvPr/>
              </p:nvSpPr>
              <p:spPr>
                <a:xfrm>
                  <a:off x="11103689" y="5625548"/>
                  <a:ext cx="21558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S</a:t>
                  </a:r>
                </a:p>
              </p:txBody>
            </p:sp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921803FD-340E-B410-494D-B739F5200076}"/>
                    </a:ext>
                  </a:extLst>
                </p:cNvPr>
                <p:cNvSpPr txBox="1"/>
                <p:nvPr/>
              </p:nvSpPr>
              <p:spPr>
                <a:xfrm>
                  <a:off x="9947357" y="5908045"/>
                  <a:ext cx="74713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2025</a:t>
                  </a:r>
                </a:p>
              </p:txBody>
            </p:sp>
          </p:grpSp>
        </p:grp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6A3410B-FBDA-8DD3-DAE7-2B3E4BCBDD18}"/>
                </a:ext>
              </a:extLst>
            </p:cNvPr>
            <p:cNvCxnSpPr>
              <a:cxnSpLocks/>
            </p:cNvCxnSpPr>
            <p:nvPr/>
          </p:nvCxnSpPr>
          <p:spPr>
            <a:xfrm>
              <a:off x="1087648" y="5138785"/>
              <a:ext cx="10240278" cy="0"/>
            </a:xfrm>
            <a:prstGeom prst="line">
              <a:avLst/>
            </a:prstGeom>
            <a:ln w="9525">
              <a:solidFill>
                <a:srgbClr val="BFBFB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FB784C7-AE82-1CCC-8E12-295579FF39CA}"/>
                </a:ext>
              </a:extLst>
            </p:cNvPr>
            <p:cNvSpPr txBox="1"/>
            <p:nvPr/>
          </p:nvSpPr>
          <p:spPr>
            <a:xfrm>
              <a:off x="5486711" y="5815923"/>
              <a:ext cx="12185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Month</a:t>
              </a:r>
            </a:p>
          </p:txBody>
        </p:sp>
      </p:grp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A66E2B83-ED57-D063-AC74-A72C51DB6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49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361D255-24BC-6DBE-0E57-D1CF1D65AA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078987"/>
              </p:ext>
            </p:extLst>
          </p:nvPr>
        </p:nvGraphicFramePr>
        <p:xfrm>
          <a:off x="1677397" y="516972"/>
          <a:ext cx="10514603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CE9F22D-B447-73B2-7EBD-51710BFF24BB}"/>
              </a:ext>
            </a:extLst>
          </p:cNvPr>
          <p:cNvSpPr txBox="1"/>
          <p:nvPr/>
        </p:nvSpPr>
        <p:spPr>
          <a:xfrm>
            <a:off x="4889673" y="4531776"/>
            <a:ext cx="71686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61.7%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469E94-E17B-EA4F-E15F-778A4B6A3FCB}"/>
              </a:ext>
            </a:extLst>
          </p:cNvPr>
          <p:cNvSpPr txBox="1"/>
          <p:nvPr/>
        </p:nvSpPr>
        <p:spPr>
          <a:xfrm>
            <a:off x="8330736" y="2232137"/>
            <a:ext cx="6062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8.5%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BB9242-EC56-AB43-8F58-F18227326FCA}"/>
              </a:ext>
            </a:extLst>
          </p:cNvPr>
          <p:cNvSpPr txBox="1"/>
          <p:nvPr/>
        </p:nvSpPr>
        <p:spPr>
          <a:xfrm>
            <a:off x="6759373" y="1051639"/>
            <a:ext cx="6062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1.3%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1B52C0-05E0-D060-4D26-A3FB1807767F}"/>
              </a:ext>
            </a:extLst>
          </p:cNvPr>
          <p:cNvSpPr txBox="1"/>
          <p:nvPr/>
        </p:nvSpPr>
        <p:spPr>
          <a:xfrm>
            <a:off x="8470580" y="4181031"/>
            <a:ext cx="71686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16.7%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66F5DC-10FB-528D-C142-F0C00B3A8A4A}"/>
              </a:ext>
            </a:extLst>
          </p:cNvPr>
          <p:cNvSpPr txBox="1"/>
          <p:nvPr/>
        </p:nvSpPr>
        <p:spPr>
          <a:xfrm>
            <a:off x="7175810" y="1298623"/>
            <a:ext cx="6062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7.8%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2EFBF7-38FA-9A6C-AFBE-EFA7BD48256B}"/>
              </a:ext>
            </a:extLst>
          </p:cNvPr>
          <p:cNvSpPr txBox="1"/>
          <p:nvPr/>
        </p:nvSpPr>
        <p:spPr>
          <a:xfrm>
            <a:off x="7983426" y="1676866"/>
            <a:ext cx="6062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2.9%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26E31B-4618-F060-F765-385DFB1F859E}"/>
              </a:ext>
            </a:extLst>
          </p:cNvPr>
          <p:cNvSpPr txBox="1"/>
          <p:nvPr/>
        </p:nvSpPr>
        <p:spPr>
          <a:xfrm>
            <a:off x="8438386" y="2787408"/>
            <a:ext cx="811550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1.1%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E4AAFB2-3B16-9B08-BBCF-D00051499F46}"/>
              </a:ext>
            </a:extLst>
          </p:cNvPr>
          <p:cNvSpPr txBox="1">
            <a:spLocks/>
          </p:cNvSpPr>
          <p:nvPr/>
        </p:nvSpPr>
        <p:spPr>
          <a:xfrm>
            <a:off x="838200" y="750480"/>
            <a:ext cx="3026357" cy="2852592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latin typeface="Roboto Black"/>
                <a:ea typeface="Roboto Black"/>
                <a:cs typeface="Roboto Black"/>
              </a:rPr>
              <a:t>Generics: Only </a:t>
            </a:r>
            <a:r>
              <a:rPr lang="en-US" sz="2800" b="1">
                <a:latin typeface="Roboto Black"/>
                <a:ea typeface="Roboto Black"/>
                <a:cs typeface="Roboto Black"/>
              </a:rPr>
              <a:t>1.1% of Total </a:t>
            </a:r>
            <a:r>
              <a:rPr lang="en-US" sz="2800" b="1" dirty="0">
                <a:latin typeface="Roboto Black"/>
                <a:ea typeface="Roboto Black"/>
                <a:cs typeface="Roboto Black"/>
              </a:rPr>
              <a:t>U.S. Healthcare Spending in 2025</a:t>
            </a:r>
            <a:endParaRPr lang="en-US" sz="2200" dirty="0">
              <a:latin typeface="Roboto Black"/>
              <a:ea typeface="Roboto Black"/>
              <a:cs typeface="Roboto Black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C94016-7375-5930-8B48-0A2F2690DCFB}"/>
              </a:ext>
            </a:extLst>
          </p:cNvPr>
          <p:cNvSpPr txBox="1"/>
          <p:nvPr/>
        </p:nvSpPr>
        <p:spPr>
          <a:xfrm>
            <a:off x="838200" y="5140699"/>
            <a:ext cx="35573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Source: Fiore et al. (June 2026) National Health Expenditure Projections, 2025–34: Strong Utilization Growth Initially, Legislative Impacts Later. Health Affairs 2026. Accessible at: </a:t>
            </a:r>
            <a:r>
              <a:rPr lang="en-US" sz="1200">
                <a:solidFill>
                  <a:srgbClr val="0083BF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https://www.healthaffairs.org/doi/pdf/10.1377/hlthaff.2026.00642</a:t>
            </a:r>
            <a:endParaRPr lang="en-US" sz="1200">
              <a:solidFill>
                <a:srgbClr val="0083BF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D9C28B74-7CB3-FA02-0333-3DE585514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246" y="5739533"/>
            <a:ext cx="1371600" cy="8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140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lsu3hEkEdAjSIhpEk7.q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pthbZ4mD6xyzDNtLx2Ue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830D0356DB0842AFE2D442C953B509" ma:contentTypeVersion="18" ma:contentTypeDescription="Create a new document." ma:contentTypeScope="" ma:versionID="74f7cdb5bea60b4969ce4b731275f5e9">
  <xsd:schema xmlns:xsd="http://www.w3.org/2001/XMLSchema" xmlns:xs="http://www.w3.org/2001/XMLSchema" xmlns:p="http://schemas.microsoft.com/office/2006/metadata/properties" xmlns:ns2="bd6b82ca-7e5a-4fb3-82e8-934cd3be464e" xmlns:ns3="90c539c6-f5a4-422a-9656-3bccbb7a3d77" targetNamespace="http://schemas.microsoft.com/office/2006/metadata/properties" ma:root="true" ma:fieldsID="5e2ae68cc24ee16b18281b6cb9b96e99" ns2:_="" ns3:_="">
    <xsd:import namespace="bd6b82ca-7e5a-4fb3-82e8-934cd3be464e"/>
    <xsd:import namespace="90c539c6-f5a4-422a-9656-3bccbb7a3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6b82ca-7e5a-4fb3-82e8-934cd3be46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a0259e2-d404-4fc3-b38e-d3520b79eb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c539c6-f5a4-422a-9656-3bccbb7a3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e1467df-bfcf-479e-bd25-8e4706f29fd9}" ma:internalName="TaxCatchAll" ma:showField="CatchAllData" ma:web="90c539c6-f5a4-422a-9656-3bccbb7a3d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d6b82ca-7e5a-4fb3-82e8-934cd3be464e">
      <Terms xmlns="http://schemas.microsoft.com/office/infopath/2007/PartnerControls"/>
    </lcf76f155ced4ddcb4097134ff3c332f>
    <TaxCatchAll xmlns="90c539c6-f5a4-422a-9656-3bccbb7a3d77" xsi:nil="true"/>
  </documentManagement>
</p:properties>
</file>

<file path=customXml/itemProps1.xml><?xml version="1.0" encoding="utf-8"?>
<ds:datastoreItem xmlns:ds="http://schemas.openxmlformats.org/officeDocument/2006/customXml" ds:itemID="{12E9666A-5696-47A1-B190-DF36D8E83013}">
  <ds:schemaRefs>
    <ds:schemaRef ds:uri="90c539c6-f5a4-422a-9656-3bccbb7a3d77"/>
    <ds:schemaRef ds:uri="bd6b82ca-7e5a-4fb3-82e8-934cd3be464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DF6978A-0996-4B09-8763-A69A0BFAF3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4F4249-13CA-4E72-9B0C-A1E63457732D}">
  <ds:schemaRefs>
    <ds:schemaRef ds:uri="bd6b82ca-7e5a-4fb3-82e8-934cd3be464e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90c539c6-f5a4-422a-9656-3bccbb7a3d77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3721</Words>
  <Application>Microsoft Office PowerPoint</Application>
  <PresentationFormat>Widescreen</PresentationFormat>
  <Paragraphs>705</Paragraphs>
  <Slides>37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Ericka Nguyen</dc:creator>
  <cp:lastModifiedBy>Ericka Nguyen</cp:lastModifiedBy>
  <cp:revision>7</cp:revision>
  <dcterms:created xsi:type="dcterms:W3CDTF">2026-07-30T06:39:06Z</dcterms:created>
  <dcterms:modified xsi:type="dcterms:W3CDTF">2026-09-04T20:02:22Z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0x010100F4830D0356DB0842AFE2D442C953B509</vt:lpwstr>
  </property>
</Properties>
</file>